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3" r:id="rId4"/>
    <p:sldId id="258" r:id="rId5"/>
    <p:sldId id="292" r:id="rId6"/>
    <p:sldId id="260" r:id="rId7"/>
    <p:sldId id="343" r:id="rId8"/>
    <p:sldId id="329" r:id="rId9"/>
    <p:sldId id="330" r:id="rId10"/>
    <p:sldId id="331" r:id="rId11"/>
    <p:sldId id="333" r:id="rId12"/>
    <p:sldId id="264" r:id="rId13"/>
    <p:sldId id="295" r:id="rId14"/>
    <p:sldId id="296" r:id="rId15"/>
    <p:sldId id="265" r:id="rId16"/>
    <p:sldId id="266" r:id="rId17"/>
    <p:sldId id="268" r:id="rId18"/>
    <p:sldId id="269" r:id="rId19"/>
    <p:sldId id="270" r:id="rId20"/>
    <p:sldId id="271" r:id="rId21"/>
    <p:sldId id="272" r:id="rId22"/>
    <p:sldId id="298" r:id="rId23"/>
    <p:sldId id="299" r:id="rId24"/>
    <p:sldId id="274" r:id="rId25"/>
    <p:sldId id="301" r:id="rId26"/>
    <p:sldId id="276" r:id="rId27"/>
    <p:sldId id="302" r:id="rId28"/>
    <p:sldId id="278" r:id="rId29"/>
    <p:sldId id="310" r:id="rId30"/>
    <p:sldId id="307" r:id="rId31"/>
    <p:sldId id="325" r:id="rId32"/>
    <p:sldId id="280" r:id="rId33"/>
    <p:sldId id="291" r:id="rId34"/>
    <p:sldId id="312" r:id="rId35"/>
    <p:sldId id="335" r:id="rId36"/>
    <p:sldId id="314" r:id="rId37"/>
    <p:sldId id="315" r:id="rId38"/>
    <p:sldId id="337" r:id="rId39"/>
    <p:sldId id="320" r:id="rId40"/>
    <p:sldId id="316" r:id="rId41"/>
    <p:sldId id="317" r:id="rId42"/>
    <p:sldId id="318" r:id="rId43"/>
    <p:sldId id="319" r:id="rId44"/>
    <p:sldId id="339" r:id="rId45"/>
    <p:sldId id="323" r:id="rId46"/>
    <p:sldId id="340" r:id="rId47"/>
    <p:sldId id="324" r:id="rId48"/>
    <p:sldId id="344" r:id="rId49"/>
    <p:sldId id="321" r:id="rId50"/>
    <p:sldId id="284" r:id="rId51"/>
    <p:sldId id="305" r:id="rId52"/>
    <p:sldId id="322" r:id="rId53"/>
    <p:sldId id="306" r:id="rId54"/>
    <p:sldId id="286" r:id="rId55"/>
    <p:sldId id="287" r:id="rId56"/>
    <p:sldId id="288" r:id="rId57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h" initials="s" lastIdx="1" clrIdx="0">
    <p:extLst>
      <p:ext uri="{19B8F6BF-5375-455C-9EA6-DF929625EA0E}">
        <p15:presenceInfo xmlns:p15="http://schemas.microsoft.com/office/powerpoint/2012/main" userId="2297e0cf78a3f7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نمط متوسط 1 - تميي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نمط فاتح 1 - تميي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نمط ذو نسُق 1 - تميي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55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1E90278F-A244-46D1-BE52-0FD40AF25CBE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CBAED36E-BC2C-488C-B616-AE18618D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27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ED36E-BC2C-488C-B616-AE18618D6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الثانوي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B3D7-BE58-4CFC-9BAE-39E83CB2AD60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D7238-9B2A-48CF-91EC-BCF82C96A9E3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8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71FC-753C-49FA-B8FE-DAB28EB9C195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EC97-49D2-409E-922B-482AFF2F1E13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1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A201B-EB4F-42BA-9E7C-951F7407A5E6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B5C2-20CA-4142-B82A-7C489FAB5D07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4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D33BB-B0C6-4441-B4DD-389C253C49DE}" type="datetime1">
              <a:rPr lang="en-US" smtClean="0"/>
              <a:t>1/17/2026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A919-A48F-42B1-B880-C3FC4FF94608}" type="datetime1">
              <a:rPr lang="en-US" smtClean="0"/>
              <a:t>1/17/2026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6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8703-1C37-4082-9A4E-C4AAF5F4F58B}" type="datetime1">
              <a:rPr lang="en-US" smtClean="0"/>
              <a:t>1/17/2026</a:t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5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5DA1E-D7D5-40C6-B5B3-331524E88A08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0A90-0F82-456E-BCF8-1B860F4BFB6D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CE784-956F-4631-A67E-15C88E944C6C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94C2-3DDB-43F9-91AB-EBCB2FD8C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3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8158975" y="203138"/>
            <a:ext cx="3181815" cy="1516240"/>
          </a:xfrm>
          <a:prstGeom prst="rect">
            <a:avLst/>
          </a:prstGeom>
          <a:noFill/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r>
              <a:rPr lang="ar-AE" sz="2400" dirty="0"/>
              <a:t>الجمهورية العربية السورية</a:t>
            </a:r>
            <a:endParaRPr lang="en-US" sz="2400" dirty="0"/>
          </a:p>
          <a:p>
            <a:r>
              <a:rPr lang="ar-AE" sz="2400" dirty="0"/>
              <a:t>وزارة التعليم العالي</a:t>
            </a:r>
          </a:p>
          <a:p>
            <a:r>
              <a:rPr lang="ar-AE" sz="2400" dirty="0"/>
              <a:t> جامعة الشام الخاصة</a:t>
            </a:r>
          </a:p>
          <a:p>
            <a:r>
              <a:rPr lang="ar-AE" sz="2400" dirty="0"/>
              <a:t> كلية الهندسة المعلوماتية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schemeClr val="accent2">
                      <a:alpha val="32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صورة 3" descr="https://lh7-us.googleusercontent.com/SfxUAHEjId6p_Pv4xsYS6yzhgt7huR9oPh5mEk1SIOUeRiF-6mtZiyPBsc8RwI5yTDEcRL7oD72Rp_xOjUpDu1bwdGbyKgJviVflSBaInd2q8hhst57RVS0fiH0zmNH9UDFqLrXKXqk84gM_U1PoPQ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9" y="156726"/>
            <a:ext cx="5910140" cy="1598527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6" name="مربع نص 5"/>
          <p:cNvSpPr txBox="1"/>
          <p:nvPr/>
        </p:nvSpPr>
        <p:spPr>
          <a:xfrm>
            <a:off x="446049" y="2075930"/>
            <a:ext cx="10894741" cy="4200692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/>
            <a:r>
              <a:rPr lang="ar-AE" sz="3200" dirty="0"/>
              <a:t>المهندس المشرف</a:t>
            </a:r>
            <a:r>
              <a:rPr lang="en-US" sz="3200" dirty="0"/>
              <a:t> </a:t>
            </a:r>
            <a:r>
              <a:rPr lang="ar-AE" sz="3200" dirty="0"/>
              <a:t>:</a:t>
            </a:r>
            <a:r>
              <a:rPr lang="en-US" sz="3200" dirty="0"/>
              <a:t> </a:t>
            </a:r>
            <a:r>
              <a:rPr lang="ar-AE" sz="3200" dirty="0"/>
              <a:t>أحمد </a:t>
            </a:r>
            <a:r>
              <a:rPr lang="ar-AE" sz="3200" dirty="0" err="1"/>
              <a:t>عضيم</a:t>
            </a:r>
            <a:endParaRPr lang="ar-AE" sz="3200" dirty="0"/>
          </a:p>
          <a:p>
            <a:pPr algn="ctr"/>
            <a:endParaRPr lang="ar-AE" sz="3200" b="1" dirty="0">
              <a:solidFill>
                <a:schemeClr val="accent2">
                  <a:lumMod val="50000"/>
                </a:schemeClr>
              </a:solidFill>
              <a:effectLst>
                <a:outerShdw blurRad="60007" dist="310007" dir="7680000" sy="30000" kx="1300200" algn="ctr" rotWithShape="0">
                  <a:schemeClr val="accent2">
                    <a:alpha val="32000"/>
                  </a:schemeClr>
                </a:outerShdw>
              </a:effectLst>
            </a:endParaRPr>
          </a:p>
          <a:p>
            <a:pPr algn="ctr"/>
            <a:endParaRPr lang="ar-AE" sz="3200" b="1" dirty="0">
              <a:solidFill>
                <a:schemeClr val="accent2">
                  <a:lumMod val="50000"/>
                </a:schemeClr>
              </a:solidFill>
              <a:effectLst>
                <a:outerShdw blurRad="60007" dist="310007" dir="7680000" sy="30000" kx="1300200" algn="ctr" rotWithShape="0">
                  <a:schemeClr val="accent2">
                    <a:alpha val="32000"/>
                  </a:schemeClr>
                </a:outerShdw>
              </a:effectLst>
            </a:endParaRPr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880524"/>
              </p:ext>
            </p:extLst>
          </p:nvPr>
        </p:nvGraphicFramePr>
        <p:xfrm>
          <a:off x="1633033" y="4063634"/>
          <a:ext cx="8520772" cy="188971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260386">
                  <a:extLst>
                    <a:ext uri="{9D8B030D-6E8A-4147-A177-3AD203B41FA5}">
                      <a16:colId xmlns:a16="http://schemas.microsoft.com/office/drawing/2014/main" val="2265593831"/>
                    </a:ext>
                  </a:extLst>
                </a:gridCol>
                <a:gridCol w="4260386">
                  <a:extLst>
                    <a:ext uri="{9D8B030D-6E8A-4147-A177-3AD203B41FA5}">
                      <a16:colId xmlns:a16="http://schemas.microsoft.com/office/drawing/2014/main" val="1036372370"/>
                    </a:ext>
                  </a:extLst>
                </a:gridCol>
              </a:tblGrid>
              <a:tr h="629906">
                <a:tc gridSpan="2"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dirty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اعداد الطلاب 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684540"/>
                  </a:ext>
                </a:extLst>
              </a:tr>
              <a:tr h="62990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dirty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أحمد علي</a:t>
                      </a:r>
                      <a:r>
                        <a:rPr lang="ar-AE" sz="1800" baseline="0" dirty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 بلان</a:t>
                      </a:r>
                      <a:r>
                        <a:rPr lang="ar-AE" sz="1800" dirty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صالح محمد الاحبش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41263"/>
                  </a:ext>
                </a:extLst>
              </a:tr>
              <a:tr h="62990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dirty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عبدالرحمن</a:t>
                      </a:r>
                      <a:r>
                        <a:rPr lang="ar-AE" sz="1800" baseline="0" dirty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 عبد الرزاق العسه</a:t>
                      </a:r>
                      <a:endParaRPr lang="ar-AE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60007" dist="310007" dir="7680000" sy="30000" kx="1300200" algn="ctr" rotWithShape="0">
                            <a:schemeClr val="accent2">
                              <a:alpha val="32000"/>
                            </a:scheme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dirty="0">
                          <a:effectLst>
                            <a:outerShdw blurRad="60007" dist="310007" dir="7680000" sy="30000" kx="1300200" algn="ctr" rotWithShape="0">
                              <a:schemeClr val="accent2">
                                <a:alpha val="32000"/>
                              </a:schemeClr>
                            </a:outerShdw>
                          </a:effectLst>
                        </a:rPr>
                        <a:t>مالك مروان جراح     </a:t>
                      </a:r>
                      <a:endParaRPr lang="ar-AE" sz="18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60007" dist="310007" dir="7680000" sy="30000" kx="1300200" algn="ctr" rotWithShape="0">
                            <a:schemeClr val="accent2">
                              <a:alpha val="32000"/>
                            </a:scheme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004749"/>
                  </a:ext>
                </a:extLst>
              </a:tr>
            </a:tbl>
          </a:graphicData>
        </a:graphic>
      </p:graphicFrame>
      <p:sp useBgFill="1">
        <p:nvSpPr>
          <p:cNvPr id="7" name="مربع نص 6"/>
          <p:cNvSpPr txBox="1"/>
          <p:nvPr/>
        </p:nvSpPr>
        <p:spPr>
          <a:xfrm>
            <a:off x="446050" y="1996202"/>
            <a:ext cx="10894740" cy="92374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تصميم و تأمين و مراقبة شبكة مؤسسة باستخدام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GNS3</a:t>
            </a:r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10A053FD-F551-42F5-A9F4-343C9855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10</a:t>
            </a:fld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9FE9B0AF-D2BB-444B-93EB-76114B77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77" y="1185549"/>
            <a:ext cx="9097645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596E2066-765E-4321-A4D4-6B88AF8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11</a:t>
            </a:fld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15B6BBA-CE00-42E8-AB72-237A7D73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071233"/>
            <a:ext cx="9716856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5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657598" y="2426911"/>
            <a:ext cx="4995747" cy="1732494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منهجية العمل</a:t>
            </a:r>
            <a:endParaRPr lang="en-US" sz="4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مربع نص 3"/>
          <p:cNvSpPr txBox="1"/>
          <p:nvPr/>
        </p:nvSpPr>
        <p:spPr>
          <a:xfrm>
            <a:off x="104172" y="136525"/>
            <a:ext cx="11987561" cy="658495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endParaRPr lang="en-US" sz="4400" dirty="0"/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13</a:t>
            </a:fld>
            <a:endParaRPr lang="en-US"/>
          </a:p>
        </p:txBody>
      </p:sp>
      <p:sp>
        <p:nvSpPr>
          <p:cNvPr id="3" name="مستطيل 2"/>
          <p:cNvSpPr/>
          <p:nvPr/>
        </p:nvSpPr>
        <p:spPr>
          <a:xfrm>
            <a:off x="3279494" y="136525"/>
            <a:ext cx="847121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000" dirty="0"/>
              <a:t>تم تنفيذ المشروع وفق منهجية منظمة واضحة تضمن الجودة والدقة:</a:t>
            </a:r>
          </a:p>
          <a:p>
            <a:pPr>
              <a:buFont typeface="+mj-lt"/>
              <a:buAutoNum type="arabicPeriod"/>
            </a:pPr>
            <a:r>
              <a:rPr lang="ar-AE" sz="2000" b="1" dirty="0"/>
              <a:t>التخطيط والتحليل</a:t>
            </a:r>
            <a:endParaRPr lang="ar-AE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دراسة المشكلة والاحتياجات.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تحديد المتطلبات الوظيفية وغير الوظيفية.</a:t>
            </a:r>
          </a:p>
          <a:p>
            <a:pPr>
              <a:buFont typeface="+mj-lt"/>
              <a:buAutoNum type="arabicPeriod"/>
            </a:pPr>
            <a:r>
              <a:rPr lang="ar-AE" sz="2000" b="1" dirty="0"/>
              <a:t>التصميم</a:t>
            </a:r>
            <a:endParaRPr lang="ar-AE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رسم </a:t>
            </a:r>
            <a:r>
              <a:rPr lang="ar-AE" sz="2000" dirty="0" err="1"/>
              <a:t>الطبولوجيا</a:t>
            </a:r>
            <a:r>
              <a:rPr lang="ar-AE" sz="2000" dirty="0"/>
              <a:t> الهرمية </a:t>
            </a:r>
            <a:r>
              <a:rPr lang="en-US" sz="2000" dirty="0"/>
              <a:t>Core – Distribution – Access</a:t>
            </a:r>
            <a:r>
              <a:rPr lang="ar-AE" sz="2000" dirty="0"/>
              <a:t> .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توزيع </a:t>
            </a:r>
            <a:r>
              <a:rPr lang="en-US" sz="2000" dirty="0"/>
              <a:t>VLANs </a:t>
            </a:r>
            <a:r>
              <a:rPr lang="ar-AE" sz="2000" dirty="0"/>
              <a:t>وعناوين </a:t>
            </a:r>
            <a:r>
              <a:rPr lang="en-US" sz="2000" dirty="0"/>
              <a:t>IP</a:t>
            </a:r>
            <a:r>
              <a:rPr lang="ar-AE" sz="2000" dirty="0"/>
              <a:t> .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تخطيط الأمان والمراقبة.</a:t>
            </a:r>
          </a:p>
          <a:p>
            <a:pPr>
              <a:buFont typeface="+mj-lt"/>
              <a:buAutoNum type="arabicPeriod"/>
            </a:pPr>
            <a:r>
              <a:rPr lang="ar-AE" sz="2000" b="1" dirty="0"/>
              <a:t>التنفيذ</a:t>
            </a:r>
            <a:endParaRPr lang="ar-AE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إعداد </a:t>
            </a:r>
            <a:r>
              <a:rPr lang="en-US" sz="2000" dirty="0"/>
              <a:t>GNS3 + VMware.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تكوين </a:t>
            </a:r>
            <a:r>
              <a:rPr lang="ar-AE" sz="2000" dirty="0" err="1"/>
              <a:t>السويتشات</a:t>
            </a:r>
            <a:r>
              <a:rPr lang="ar-AE" sz="2000" dirty="0"/>
              <a:t> , تكوين الراوتر , 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تثبيت </a:t>
            </a:r>
            <a:r>
              <a:rPr lang="en-US" sz="2000" dirty="0" err="1"/>
              <a:t>pfSense</a:t>
            </a:r>
            <a:r>
              <a:rPr lang="en-US" sz="2000" dirty="0"/>
              <a:t> + Snort.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إعداد </a:t>
            </a:r>
            <a:r>
              <a:rPr lang="en-US" sz="2000" dirty="0" err="1"/>
              <a:t>LibreNMS</a:t>
            </a:r>
            <a:r>
              <a:rPr lang="en-US" sz="2000" dirty="0"/>
              <a:t> + Syslog.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تشغيل السيرفرات المركزية </a:t>
            </a:r>
            <a:r>
              <a:rPr lang="en-US" sz="2000" dirty="0"/>
              <a:t>DNS, Web, FTP, Mail, DHCP, AAA</a:t>
            </a:r>
          </a:p>
          <a:p>
            <a:pPr>
              <a:buFont typeface="+mj-lt"/>
              <a:buAutoNum type="arabicPeriod"/>
            </a:pPr>
            <a:r>
              <a:rPr lang="ar-AE" sz="2000" b="1" dirty="0"/>
              <a:t>الاختبار والتقييم</a:t>
            </a:r>
            <a:endParaRPr lang="ar-AE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اختبار الاتصال والعزل.</a:t>
            </a:r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محاكاة هجمات </a:t>
            </a:r>
            <a:r>
              <a:rPr lang="en-US" sz="2000" dirty="0"/>
              <a:t>ARP Spoofing، DHCP Rogue، </a:t>
            </a:r>
            <a:r>
              <a:rPr lang="en-US" sz="2000" dirty="0" err="1"/>
              <a:t>DoS</a:t>
            </a:r>
            <a:r>
              <a:rPr lang="ar-AE" sz="2000" dirty="0"/>
              <a:t> .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قياس الأداء والكشف </a:t>
            </a:r>
            <a:r>
              <a:rPr lang="en-US" sz="2000" dirty="0"/>
              <a:t>MTTD/MTTR</a:t>
            </a:r>
            <a:r>
              <a:rPr lang="ar-AE" sz="2000" dirty="0"/>
              <a:t> .</a:t>
            </a:r>
            <a:endParaRPr 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ar-AE" sz="2000" dirty="0"/>
              <a:t>تحليل النتائج وتوثيقها.</a:t>
            </a:r>
          </a:p>
        </p:txBody>
      </p:sp>
    </p:spTree>
    <p:extLst>
      <p:ext uri="{BB962C8B-B14F-4D97-AF65-F5344CB8AC3E}">
        <p14:creationId xmlns:p14="http://schemas.microsoft.com/office/powerpoint/2010/main" val="17987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32298"/>
              </p:ext>
            </p:extLst>
          </p:nvPr>
        </p:nvGraphicFramePr>
        <p:xfrm>
          <a:off x="838200" y="619129"/>
          <a:ext cx="10395858" cy="538978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65286">
                  <a:extLst>
                    <a:ext uri="{9D8B030D-6E8A-4147-A177-3AD203B41FA5}">
                      <a16:colId xmlns:a16="http://schemas.microsoft.com/office/drawing/2014/main" val="3730963652"/>
                    </a:ext>
                  </a:extLst>
                </a:gridCol>
                <a:gridCol w="3465286">
                  <a:extLst>
                    <a:ext uri="{9D8B030D-6E8A-4147-A177-3AD203B41FA5}">
                      <a16:colId xmlns:a16="http://schemas.microsoft.com/office/drawing/2014/main" val="4053197025"/>
                    </a:ext>
                  </a:extLst>
                </a:gridCol>
                <a:gridCol w="3465286">
                  <a:extLst>
                    <a:ext uri="{9D8B030D-6E8A-4147-A177-3AD203B41FA5}">
                      <a16:colId xmlns:a16="http://schemas.microsoft.com/office/drawing/2014/main" val="34622878"/>
                    </a:ext>
                  </a:extLst>
                </a:gridCol>
              </a:tblGrid>
              <a:tr h="1035178">
                <a:tc>
                  <a:txBody>
                    <a:bodyPr/>
                    <a:lstStyle/>
                    <a:p>
                      <a:pPr algn="ctr"/>
                      <a:r>
                        <a:rPr lang="ar-AE" b="1" dirty="0"/>
                        <a:t>المرحلة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b="1" dirty="0"/>
                        <a:t>المدة المتوقعة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b="1" dirty="0"/>
                        <a:t>الإنجاز الرئيسي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87597653"/>
                  </a:ext>
                </a:extLst>
              </a:tr>
              <a:tr h="1035178">
                <a:tc>
                  <a:txBody>
                    <a:bodyPr/>
                    <a:lstStyle/>
                    <a:p>
                      <a:pPr algn="ctr"/>
                      <a:r>
                        <a:rPr lang="ar-AE" b="1"/>
                        <a:t>التخطيط والتحليل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b="1" dirty="0"/>
                        <a:t>2 </a:t>
                      </a:r>
                      <a:r>
                        <a:rPr lang="ar-AE" b="1" dirty="0"/>
                        <a:t>أس</a:t>
                      </a:r>
                      <a:r>
                        <a:rPr lang="ar-SA" b="1" dirty="0"/>
                        <a:t>ا</a:t>
                      </a:r>
                      <a:r>
                        <a:rPr lang="ar-AE" b="1" dirty="0"/>
                        <a:t>ب</a:t>
                      </a:r>
                      <a:r>
                        <a:rPr lang="ar-SA" b="1" dirty="0"/>
                        <a:t>ي</a:t>
                      </a:r>
                      <a:r>
                        <a:rPr lang="ar-AE" b="1" dirty="0"/>
                        <a:t>ع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b="1" dirty="0"/>
                        <a:t>متطلبات + </a:t>
                      </a:r>
                      <a:r>
                        <a:rPr lang="en-US" b="1" dirty="0"/>
                        <a:t>Topology </a:t>
                      </a:r>
                      <a:r>
                        <a:rPr lang="ar-AE" b="1" dirty="0"/>
                        <a:t>أولي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65636809"/>
                  </a:ext>
                </a:extLst>
              </a:tr>
              <a:tr h="1035178">
                <a:tc>
                  <a:txBody>
                    <a:bodyPr/>
                    <a:lstStyle/>
                    <a:p>
                      <a:pPr algn="ctr"/>
                      <a:r>
                        <a:rPr lang="ar-AE" b="1"/>
                        <a:t>التصميم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b="1" dirty="0"/>
                        <a:t>3</a:t>
                      </a:r>
                      <a:r>
                        <a:rPr lang="ar-AE" b="1" dirty="0"/>
                        <a:t> أسابيع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VLANs + OSPF + ACLs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47742750"/>
                  </a:ext>
                </a:extLst>
              </a:tr>
              <a:tr h="1249072">
                <a:tc>
                  <a:txBody>
                    <a:bodyPr/>
                    <a:lstStyle/>
                    <a:p>
                      <a:pPr algn="ctr"/>
                      <a:r>
                        <a:rPr lang="ar-AE" b="1"/>
                        <a:t>التنفيذ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b="1" dirty="0"/>
                        <a:t>4 أسابيع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GNS3 + pfSense + LibreNMS + Servers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864007632"/>
                  </a:ext>
                </a:extLst>
              </a:tr>
              <a:tr h="1035178">
                <a:tc>
                  <a:txBody>
                    <a:bodyPr/>
                    <a:lstStyle/>
                    <a:p>
                      <a:pPr algn="ctr"/>
                      <a:r>
                        <a:rPr lang="ar-AE" b="1" dirty="0"/>
                        <a:t>الاختبار والتقييم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b="1"/>
                        <a:t>2 أسابيع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b="1" dirty="0"/>
                        <a:t>محاكاة هجمات + نتائج + توثيق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7618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69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مربع نص 2"/>
          <p:cNvSpPr txBox="1"/>
          <p:nvPr/>
        </p:nvSpPr>
        <p:spPr>
          <a:xfrm>
            <a:off x="200628" y="295155"/>
            <a:ext cx="11991372" cy="6562845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endParaRPr lang="en-US" sz="4400" dirty="0"/>
          </a:p>
        </p:txBody>
      </p:sp>
      <p:sp>
        <p:nvSpPr>
          <p:cNvPr id="4" name="Freeform 11"/>
          <p:cNvSpPr/>
          <p:nvPr/>
        </p:nvSpPr>
        <p:spPr>
          <a:xfrm>
            <a:off x="2231718" y="1149011"/>
            <a:ext cx="8335968" cy="4101768"/>
          </a:xfrm>
          <a:custGeom>
            <a:avLst/>
            <a:gdLst/>
            <a:ahLst/>
            <a:cxnLst/>
            <a:rect l="l" t="t" r="r" b="b"/>
            <a:pathLst>
              <a:path w="15278196" h="7114707">
                <a:moveTo>
                  <a:pt x="0" y="0"/>
                </a:moveTo>
                <a:lnTo>
                  <a:pt x="15278196" y="0"/>
                </a:lnTo>
                <a:lnTo>
                  <a:pt x="15278196" y="7114707"/>
                </a:lnTo>
                <a:lnTo>
                  <a:pt x="0" y="7114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 useBgFill="1">
        <p:nvSpPr>
          <p:cNvPr id="5" name="مربع نص 4"/>
          <p:cNvSpPr txBox="1"/>
          <p:nvPr/>
        </p:nvSpPr>
        <p:spPr>
          <a:xfrm>
            <a:off x="2961188" y="5096068"/>
            <a:ext cx="2141319" cy="73147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400" dirty="0"/>
              <a:t>تحديد متطلب </a:t>
            </a:r>
            <a:endParaRPr lang="en-US" sz="2400" dirty="0"/>
          </a:p>
        </p:txBody>
      </p:sp>
      <p:sp useBgFill="1">
        <p:nvSpPr>
          <p:cNvPr id="10" name="مربع نص 9"/>
          <p:cNvSpPr txBox="1"/>
          <p:nvPr/>
        </p:nvSpPr>
        <p:spPr>
          <a:xfrm>
            <a:off x="5481334" y="5096068"/>
            <a:ext cx="2141319" cy="73147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400" dirty="0"/>
              <a:t>تنفيذ</a:t>
            </a:r>
            <a:endParaRPr lang="en-US" sz="2400" dirty="0"/>
          </a:p>
        </p:txBody>
      </p:sp>
      <p:sp useBgFill="1">
        <p:nvSpPr>
          <p:cNvPr id="11" name="مربع نص 10"/>
          <p:cNvSpPr txBox="1"/>
          <p:nvPr/>
        </p:nvSpPr>
        <p:spPr>
          <a:xfrm>
            <a:off x="8001480" y="5096068"/>
            <a:ext cx="2141319" cy="73147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400" dirty="0"/>
              <a:t>اختبار</a:t>
            </a:r>
            <a:endParaRPr lang="en-US" sz="2400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509284" y="123548"/>
            <a:ext cx="5555850" cy="3186811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l"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Iteration 1 :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قمنا بجمع المتطلبات الوظيفية والغير وظيفية 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حللنا بنية الشبكة  والأساس الذي تقوم عليه.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قمنا بتصميم </a:t>
            </a:r>
            <a:r>
              <a:rPr lang="ar-AE" sz="2400" dirty="0" err="1">
                <a:solidFill>
                  <a:schemeClr val="dk1"/>
                </a:solidFill>
                <a:ea typeface="Calibri"/>
                <a:sym typeface="Calibri"/>
              </a:rPr>
              <a:t>طبولوجيا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 أولية للشبكة . 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endParaRPr lang="ar-AE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 useBgFill="1">
        <p:nvSpPr>
          <p:cNvPr id="4" name="مربع نص 3"/>
          <p:cNvSpPr txBox="1"/>
          <p:nvPr/>
        </p:nvSpPr>
        <p:spPr>
          <a:xfrm>
            <a:off x="509283" y="3402956"/>
            <a:ext cx="5555851" cy="3354643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l" rtl="0"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Iteration 3 :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مرحلة التنفيذ قمنا بكتابة اعدادات التكوين    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SA" sz="2400" dirty="0">
                <a:solidFill>
                  <a:schemeClr val="dk1"/>
                </a:solidFill>
                <a:ea typeface="Calibri"/>
                <a:sym typeface="Calibri"/>
              </a:rPr>
              <a:t>وتفعيل </a:t>
            </a:r>
            <a:r>
              <a:rPr lang="en-US" sz="2400" dirty="0" err="1">
                <a:solidFill>
                  <a:schemeClr val="dk1"/>
                </a:solidFill>
                <a:ea typeface="Calibri"/>
                <a:sym typeface="Calibri"/>
              </a:rPr>
              <a:t>pfSense</a:t>
            </a:r>
            <a:r>
              <a:rPr lang="ar-SA" sz="2400" dirty="0">
                <a:solidFill>
                  <a:schemeClr val="dk1"/>
                </a:solidFill>
                <a:ea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, </a:t>
            </a:r>
            <a:r>
              <a:rPr lang="ar-SA" sz="2400" dirty="0">
                <a:solidFill>
                  <a:schemeClr val="dk1"/>
                </a:solidFill>
                <a:ea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Snort</a:t>
            </a:r>
            <a:b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</a:br>
            <a:r>
              <a:rPr lang="ar-SA" sz="2400" dirty="0">
                <a:solidFill>
                  <a:schemeClr val="dk1"/>
                </a:solidFill>
                <a:ea typeface="Calibri"/>
                <a:sym typeface="Calibri"/>
              </a:rPr>
              <a:t>تفعيل الخدمات على السيرفرات </a:t>
            </a:r>
            <a:br>
              <a:rPr lang="ar-SA" sz="2400" dirty="0">
                <a:solidFill>
                  <a:schemeClr val="dk1"/>
                </a:solidFill>
                <a:ea typeface="Calibri"/>
                <a:sym typeface="Calibri"/>
              </a:rPr>
            </a:br>
            <a:r>
              <a:rPr lang="ar-SA" sz="2400" dirty="0">
                <a:solidFill>
                  <a:schemeClr val="dk1"/>
                </a:solidFill>
                <a:ea typeface="Calibri"/>
                <a:sym typeface="Calibri"/>
              </a:rPr>
              <a:t>اعداد نظام المراقبة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  </a:t>
            </a: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endParaRPr lang="ar-AE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</p:txBody>
      </p:sp>
      <p:sp useBgFill="1">
        <p:nvSpPr>
          <p:cNvPr id="6" name="مربع نص 5"/>
          <p:cNvSpPr txBox="1"/>
          <p:nvPr/>
        </p:nvSpPr>
        <p:spPr>
          <a:xfrm>
            <a:off x="6169306" y="123547"/>
            <a:ext cx="5555850" cy="3186811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l"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Iteration 2 :</a:t>
            </a:r>
            <a:endParaRPr lang="ar-AE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lvl="0" algn="l">
              <a:buClr>
                <a:srgbClr val="000000"/>
              </a:buClr>
              <a:buSzPts val="1800"/>
            </a:pPr>
            <a:endParaRPr lang="en-US" sz="2400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تصميم البنية الأساسية للشبكة ليقوم أي </a:t>
            </a: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end user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 بالتواصل وارسال الإطارات ضمن الشبكة</a:t>
            </a:r>
            <a:b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</a:br>
            <a:r>
              <a:rPr lang="ar-SA" sz="2400" dirty="0">
                <a:solidFill>
                  <a:schemeClr val="dk1"/>
                </a:solidFill>
                <a:ea typeface="Calibri"/>
                <a:sym typeface="Calibri"/>
              </a:rPr>
              <a:t>حيث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قمنا بتصميم هرمي يضمن التكرارية و وجود مسار بديل </a:t>
            </a: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standby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 في حال فشل مسار ال </a:t>
            </a: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Active </a:t>
            </a:r>
            <a:r>
              <a:rPr lang="ar-AE" sz="2400" dirty="0">
                <a:solidFill>
                  <a:schemeClr val="dk1"/>
                </a:solidFill>
                <a:ea typeface="Calibri"/>
                <a:sym typeface="Calibri"/>
              </a:rPr>
              <a:t>.</a:t>
            </a:r>
          </a:p>
        </p:txBody>
      </p:sp>
      <p:sp useBgFill="1">
        <p:nvSpPr>
          <p:cNvPr id="7" name="مربع نص 6"/>
          <p:cNvSpPr txBox="1"/>
          <p:nvPr/>
        </p:nvSpPr>
        <p:spPr>
          <a:xfrm>
            <a:off x="6169306" y="3402956"/>
            <a:ext cx="5555851" cy="3354643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l"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Iteration 4 : 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ar-A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تم </a:t>
            </a:r>
            <a:r>
              <a:rPr lang="ar-AE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إختبار</a:t>
            </a:r>
            <a:r>
              <a:rPr lang="ar-A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الشبكة بنجاح  بدون أخطاء.</a:t>
            </a:r>
            <a:br>
              <a:rPr lang="ar-SA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ar-SA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محاكاة بعض الهجمات واختبار عمل </a:t>
            </a:r>
            <a:br>
              <a:rPr lang="ar-SA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ar-SA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خدمات الأمان </a:t>
            </a:r>
            <a:endParaRPr lang="ar-A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813717" y="0"/>
            <a:ext cx="4460489" cy="106342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2400"/>
            </a:pPr>
            <a:r>
              <a:rPr lang="en-US" sz="4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17</a:t>
            </a:fld>
            <a:endParaRPr lang="en-US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61" y="1407076"/>
            <a:ext cx="10058400" cy="5131836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946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813717" y="0"/>
            <a:ext cx="4460489" cy="106342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2400"/>
            </a:pPr>
            <a:r>
              <a:rPr lang="en-US" sz="4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Google Document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18</a:t>
            </a:fld>
            <a:endParaRPr lang="en-US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61" y="1674395"/>
            <a:ext cx="10058400" cy="436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مربع نص 2"/>
          <p:cNvSpPr txBox="1"/>
          <p:nvPr/>
        </p:nvSpPr>
        <p:spPr>
          <a:xfrm>
            <a:off x="3813717" y="0"/>
            <a:ext cx="4460489" cy="106342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2400"/>
            </a:pPr>
            <a:r>
              <a:rPr lang="en-US" sz="4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Trello </a:t>
            </a:r>
            <a:r>
              <a:rPr lang="en-US" sz="4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dashbord</a:t>
            </a:r>
            <a:endParaRPr lang="en-US" sz="4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19</a:t>
            </a:fld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B82109D-4023-4AD3-BADC-6DAC4E17D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40" y="1150202"/>
            <a:ext cx="10231120" cy="52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791414" y="107457"/>
            <a:ext cx="4204010" cy="673128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2800" dirty="0"/>
              <a:t>محتوى العرض</a:t>
            </a:r>
            <a:endParaRPr lang="en-US" sz="2800" dirty="0"/>
          </a:p>
        </p:txBody>
      </p:sp>
      <p:sp>
        <p:nvSpPr>
          <p:cNvPr id="5" name="مربع نص 4"/>
          <p:cNvSpPr txBox="1"/>
          <p:nvPr/>
        </p:nvSpPr>
        <p:spPr>
          <a:xfrm>
            <a:off x="5288637" y="1536364"/>
            <a:ext cx="5832089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المشكلة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الحل المقترح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منهجية العمل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خدمات وبروتوكولات مستخدمة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دراسة تحليلية للمتطلبات الوظيفية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دراسة تحليلية للمتطلبات غير الوظيفية  </a:t>
            </a: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</a:t>
            </a:fld>
            <a:endParaRPr lang="en-US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44A51BE6-860C-49E2-B408-6763E62568D4}"/>
              </a:ext>
            </a:extLst>
          </p:cNvPr>
          <p:cNvSpPr txBox="1"/>
          <p:nvPr/>
        </p:nvSpPr>
        <p:spPr>
          <a:xfrm>
            <a:off x="2537442" y="1536364"/>
            <a:ext cx="3126240" cy="31393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مخططات و جداول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تصميم المشروع</a:t>
            </a:r>
            <a:endParaRPr lang="ar-S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الخدمات على السيرفرات </a:t>
            </a: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نظام المراقبة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A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الاختبارات 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2961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813717" y="0"/>
            <a:ext cx="4460489" cy="1063420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2400"/>
            </a:pPr>
            <a:r>
              <a:rPr lang="en-US" sz="4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WatsAPP</a:t>
            </a:r>
            <a:r>
              <a:rPr lang="en-US" sz="4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4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gruop</a:t>
            </a:r>
            <a:endParaRPr lang="en-US" sz="4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" b="23682"/>
          <a:stretch/>
        </p:blipFill>
        <p:spPr>
          <a:xfrm>
            <a:off x="3361721" y="1407160"/>
            <a:ext cx="5364480" cy="4043680"/>
          </a:xfrm>
          <a:prstGeom prst="rect">
            <a:avLst/>
          </a:prstGeom>
        </p:spPr>
      </p:pic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2943922" y="2185638"/>
            <a:ext cx="6880302" cy="2129883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أهم الخدمات والبروتوكولات المستخدمة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22</a:t>
            </a:fld>
            <a:endParaRPr lang="en-US"/>
          </a:p>
        </p:txBody>
      </p:sp>
      <p:sp>
        <p:nvSpPr>
          <p:cNvPr id="3" name="مستطيل 2"/>
          <p:cNvSpPr/>
          <p:nvPr/>
        </p:nvSpPr>
        <p:spPr>
          <a:xfrm>
            <a:off x="2854018" y="61629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ar-AE" sz="2400" b="1" dirty="0"/>
              <a:t>الخدمات الرئيسية المستخدمة:</a:t>
            </a:r>
            <a:endParaRPr lang="ar-AE" sz="2400" dirty="0"/>
          </a:p>
        </p:txBody>
      </p:sp>
      <p:graphicFrame>
        <p:nvGraphicFramePr>
          <p:cNvPr id="4" name="جدول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407780"/>
              </p:ext>
            </p:extLst>
          </p:nvPr>
        </p:nvGraphicFramePr>
        <p:xfrm>
          <a:off x="838200" y="1584960"/>
          <a:ext cx="10515600" cy="428300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214349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2307283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3659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25798"/>
                    </a:ext>
                  </a:extLst>
                </a:gridCol>
              </a:tblGrid>
              <a:tr h="552646"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الخدمة/البروتوكول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الوظيفة الرئيسية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الأداة المستخدمة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المستوى الأمني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455731"/>
                  </a:ext>
                </a:extLst>
              </a:tr>
              <a:tr h="5526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VLANs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عزل الشبكات بين الأقسام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Cisco Switches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عالي</a:t>
                      </a:r>
                      <a:r>
                        <a:rPr lang="ar-AE" sz="1800" dirty="0"/>
                        <a:t> </a:t>
                      </a:r>
                      <a:r>
                        <a:rPr lang="en-US" sz="1800" dirty="0"/>
                        <a:t> </a:t>
                      </a:r>
                      <a:r>
                        <a:rPr lang="ar-AE" sz="1800" dirty="0"/>
                        <a:t>(</a:t>
                      </a:r>
                      <a:r>
                        <a:rPr lang="en-US" dirty="0"/>
                        <a:t>(Layer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551280"/>
                  </a:ext>
                </a:extLst>
              </a:tr>
              <a:tr h="5526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OSPF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توجيه ديناميكي سريع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 Router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متوسط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039504"/>
                  </a:ext>
                </a:extLst>
              </a:tr>
              <a:tr h="9671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DHCP Snooping + DAI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منع </a:t>
                      </a:r>
                      <a:r>
                        <a:rPr lang="en-US" dirty="0"/>
                        <a:t>Rogue Servers </a:t>
                      </a:r>
                      <a:r>
                        <a:rPr lang="ar-AE" dirty="0"/>
                        <a:t>و </a:t>
                      </a:r>
                      <a:r>
                        <a:rPr lang="en-US" dirty="0"/>
                        <a:t>ARP Spoofing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Access Switches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عالي جداً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607046"/>
                  </a:ext>
                </a:extLst>
              </a:tr>
              <a:tr h="55264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pfSense</a:t>
                      </a:r>
                      <a:r>
                        <a:rPr lang="en-US" dirty="0"/>
                        <a:t> + Snort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Firewall + IDS/IPS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pfSense 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عالي جداً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234010"/>
                  </a:ext>
                </a:extLst>
              </a:tr>
              <a:tr h="5526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LibreNMS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مراقبة + </a:t>
                      </a:r>
                      <a:r>
                        <a:rPr lang="en-US"/>
                        <a:t>Syslog + Alerts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LibreNMS 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عالي (كشف مبكر)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551089"/>
                  </a:ext>
                </a:extLst>
              </a:tr>
              <a:tr h="55264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OpenVPN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وصول آمن عن بعد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pfSense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عالي (تشفير)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884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83651"/>
              </p:ext>
            </p:extLst>
          </p:nvPr>
        </p:nvGraphicFramePr>
        <p:xfrm>
          <a:off x="838199" y="1359198"/>
          <a:ext cx="10515600" cy="476728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7873076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4288006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99668308"/>
                    </a:ext>
                  </a:extLst>
                </a:gridCol>
              </a:tblGrid>
              <a:tr h="595910"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الأداة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المزايا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العيوب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70100"/>
                  </a:ext>
                </a:extLst>
              </a:tr>
              <a:tr h="10428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pfSense (Firewall)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واجهة سهلة، دعم </a:t>
                      </a:r>
                      <a:r>
                        <a:rPr lang="en-US"/>
                        <a:t>NAT </a:t>
                      </a:r>
                      <a:r>
                        <a:rPr lang="ar-AE"/>
                        <a:t>و </a:t>
                      </a:r>
                      <a:r>
                        <a:rPr lang="en-US"/>
                        <a:t>VPN، </a:t>
                      </a:r>
                      <a:r>
                        <a:rPr lang="ar-AE"/>
                        <a:t>تكامل مع </a:t>
                      </a:r>
                      <a:r>
                        <a:rPr lang="en-US"/>
                        <a:t>Snort، </a:t>
                      </a:r>
                      <a:r>
                        <a:rPr lang="ar-AE"/>
                        <a:t>مفتوح المصدر، أداء عالي.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منحنى تعلم أعلى للميزات المتقدمة، استهلاك موارد في </a:t>
                      </a:r>
                      <a:r>
                        <a:rPr lang="en-US"/>
                        <a:t>VMs </a:t>
                      </a:r>
                      <a:r>
                        <a:rPr lang="ar-AE"/>
                        <a:t>الكبيرة.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848620"/>
                  </a:ext>
                </a:extLst>
              </a:tr>
              <a:tr h="1042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Snort (IDS)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كشف دقيق للهجمات، قواعد محدثة، تكامل مع </a:t>
                      </a:r>
                      <a:r>
                        <a:rPr lang="en-US" dirty="0" err="1"/>
                        <a:t>pfSense</a:t>
                      </a:r>
                      <a:r>
                        <a:rPr lang="en-US" dirty="0"/>
                        <a:t>، </a:t>
                      </a:r>
                      <a:r>
                        <a:rPr lang="ar-AE" dirty="0"/>
                        <a:t>مجاني.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إيجابيات كاذبة محتملة إذا لم تُعدل القواعد، معالجة أحادية الخيط.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003504"/>
                  </a:ext>
                </a:extLst>
              </a:tr>
              <a:tr h="104284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LibreNMS</a:t>
                      </a:r>
                      <a:r>
                        <a:rPr lang="en-US" dirty="0"/>
                        <a:t> (NMS)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مراقبة مركزية، رسم خرائط تلقائي، تنبيهات فورية، دعم </a:t>
                      </a:r>
                      <a:r>
                        <a:rPr lang="en-US"/>
                        <a:t>Syslog، </a:t>
                      </a:r>
                      <a:r>
                        <a:rPr lang="ar-AE"/>
                        <a:t>مفتوح المصدر.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/>
                        <a:t>إعداد أولي يتطلب وقتاً، استهلاك ذاكرة في شبكات كبيرة.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80498"/>
                  </a:ext>
                </a:extLst>
              </a:tr>
              <a:tr h="1042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GNS3 (Simulation)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محاكاة واقعية، دعم </a:t>
                      </a:r>
                      <a:r>
                        <a:rPr lang="en-US" dirty="0"/>
                        <a:t>VMware </a:t>
                      </a:r>
                      <a:r>
                        <a:rPr lang="ar-AE" dirty="0"/>
                        <a:t>و </a:t>
                      </a:r>
                      <a:r>
                        <a:rPr lang="en-US" dirty="0"/>
                        <a:t>Cisco Devices، </a:t>
                      </a:r>
                      <a:r>
                        <a:rPr lang="ar-AE" dirty="0"/>
                        <a:t>مجاني، سهل التوسع.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dirty="0"/>
                        <a:t>استهلاك موارد عالي للحاسوب المضيف، منحنى تعلم للمبتدئين.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0024"/>
                  </a:ext>
                </a:extLst>
              </a:tr>
            </a:tbl>
          </a:graphicData>
        </a:graphic>
      </p:graphicFrame>
      <p:sp>
        <p:nvSpPr>
          <p:cNvPr id="5" name="مربع نص 4">
            <a:extLst>
              <a:ext uri="{FF2B5EF4-FFF2-40B4-BE49-F238E27FC236}">
                <a16:creationId xmlns:a16="http://schemas.microsoft.com/office/drawing/2014/main" id="{83F17F21-0A10-4987-B55D-0FB03CA15C94}"/>
              </a:ext>
            </a:extLst>
          </p:cNvPr>
          <p:cNvSpPr txBox="1"/>
          <p:nvPr/>
        </p:nvSpPr>
        <p:spPr>
          <a:xfrm>
            <a:off x="4215474" y="429567"/>
            <a:ext cx="37610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400" b="1" dirty="0"/>
              <a:t>الأدوات الرئيسية في الشبكة </a:t>
            </a:r>
          </a:p>
        </p:txBody>
      </p:sp>
    </p:spTree>
    <p:extLst>
      <p:ext uri="{BB962C8B-B14F-4D97-AF65-F5344CB8AC3E}">
        <p14:creationId xmlns:p14="http://schemas.microsoft.com/office/powerpoint/2010/main" val="171909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2943922" y="2185639"/>
            <a:ext cx="6880302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دراسة تحليلية للمتطلبات الوظيفية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49970"/>
              </p:ext>
            </p:extLst>
          </p:nvPr>
        </p:nvGraphicFramePr>
        <p:xfrm>
          <a:off x="538479" y="416560"/>
          <a:ext cx="11135361" cy="586231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05881">
                  <a:extLst>
                    <a:ext uri="{9D8B030D-6E8A-4147-A177-3AD203B41FA5}">
                      <a16:colId xmlns:a16="http://schemas.microsoft.com/office/drawing/2014/main" val="1062938083"/>
                    </a:ext>
                  </a:extLst>
                </a:gridCol>
                <a:gridCol w="4461800">
                  <a:extLst>
                    <a:ext uri="{9D8B030D-6E8A-4147-A177-3AD203B41FA5}">
                      <a16:colId xmlns:a16="http://schemas.microsoft.com/office/drawing/2014/main" val="2799844877"/>
                    </a:ext>
                  </a:extLst>
                </a:gridCol>
                <a:gridCol w="2783840">
                  <a:extLst>
                    <a:ext uri="{9D8B030D-6E8A-4147-A177-3AD203B41FA5}">
                      <a16:colId xmlns:a16="http://schemas.microsoft.com/office/drawing/2014/main" val="1650963343"/>
                    </a:ext>
                  </a:extLst>
                </a:gridCol>
                <a:gridCol w="2783840">
                  <a:extLst>
                    <a:ext uri="{9D8B030D-6E8A-4147-A177-3AD203B41FA5}">
                      <a16:colId xmlns:a16="http://schemas.microsoft.com/office/drawing/2014/main" val="3524163481"/>
                    </a:ext>
                  </a:extLst>
                </a:gridCol>
              </a:tblGrid>
              <a:tr h="414501"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الرقم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المتطلب الوظيفي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الأداة/البروتوكول المستخدم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الغرض الرئيسي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4158234997"/>
                  </a:ext>
                </a:extLst>
              </a:tr>
              <a:tr h="74824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تقسيم </a:t>
                      </a:r>
                      <a:r>
                        <a:rPr lang="en-US" sz="2000"/>
                        <a:t>VLANs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Cisco Switches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عزل الأقسام + تقليل </a:t>
                      </a:r>
                      <a:r>
                        <a:rPr lang="en-US" sz="2000"/>
                        <a:t>Broadcast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172228878"/>
                  </a:ext>
                </a:extLst>
              </a:tr>
              <a:tr h="74824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/>
                        <a:t>آمن</a:t>
                      </a:r>
                      <a:r>
                        <a:rPr lang="en-US" sz="2000" dirty="0"/>
                        <a:t>DHCP </a:t>
                      </a:r>
                      <a:endParaRPr lang="ar-AE" sz="2000" dirty="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ISC-DHCP + DHCP Snooping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/>
                        <a:t>تخصيص </a:t>
                      </a:r>
                      <a:r>
                        <a:rPr lang="en-US" sz="2000" dirty="0"/>
                        <a:t>IP </a:t>
                      </a:r>
                      <a:r>
                        <a:rPr lang="ar-AE" sz="2000" dirty="0"/>
                        <a:t>تلقائي + منع </a:t>
                      </a:r>
                      <a:r>
                        <a:rPr lang="en-US" sz="2000" dirty="0"/>
                        <a:t>Rogue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782428908"/>
                  </a:ext>
                </a:extLst>
              </a:tr>
              <a:tr h="565287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Inter-VLAN Routing + OSPF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Core Router + OSPF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توجيه ديناميكي + تقارب سريع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103845133"/>
                  </a:ext>
                </a:extLst>
              </a:tr>
              <a:tr h="41450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Layer 2 Security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Port Security, DAI, STP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منع </a:t>
                      </a:r>
                      <a:r>
                        <a:rPr lang="en-US" sz="2000"/>
                        <a:t>ARP Spoofing </a:t>
                      </a:r>
                      <a:r>
                        <a:rPr lang="ar-AE" sz="2000"/>
                        <a:t>و </a:t>
                      </a:r>
                      <a:r>
                        <a:rPr lang="en-US" sz="2000"/>
                        <a:t>Loops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92035219"/>
                  </a:ext>
                </a:extLst>
              </a:tr>
              <a:tr h="41450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ACLs + Firewall Rules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pfSense + Core Router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التحكم في الوصول بين الأقسام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778414938"/>
                  </a:ext>
                </a:extLst>
              </a:tr>
              <a:tr h="74824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6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Firewall + NAT + VPN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pfSense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حماية خارجية + وصول آمن عن بعد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336531071"/>
                  </a:ext>
                </a:extLst>
              </a:tr>
              <a:tr h="41450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7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IDS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Snort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/>
                        <a:t>كشف الهجمات مبكراً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882573585"/>
                  </a:ext>
                </a:extLst>
              </a:tr>
              <a:tr h="41450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8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NMS + Syslog + Alerts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LibreNMS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/>
                        <a:t>مراقبة مركزية + تنبيهات فورية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168140913"/>
                  </a:ext>
                </a:extLst>
              </a:tr>
              <a:tr h="565287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9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/>
                        <a:t>خدمات مركزية </a:t>
                      </a:r>
                      <a:r>
                        <a:rPr lang="en-US" sz="2000" dirty="0"/>
                        <a:t>(DNS, Web, FTP, Mail, etc.)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Ubuntu VM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/>
                        <a:t>خدمات داخلية آمنة ومركزية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620778262"/>
                  </a:ext>
                </a:extLst>
              </a:tr>
              <a:tr h="41450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10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/>
                        <a:t>اختبار الأمان والأداء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GNS3 + Wireshark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/>
                        <a:t>التحقق من الفعالية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764143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2453268" y="2408663"/>
            <a:ext cx="7515922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دراسة تحليلية للمتطلبات </a:t>
            </a:r>
            <a:r>
              <a:rPr lang="ar-AE" sz="4400" dirty="0" err="1"/>
              <a:t>غيرالوظيفية</a:t>
            </a:r>
            <a:endParaRPr lang="ar-AE" sz="4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1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28415"/>
              </p:ext>
            </p:extLst>
          </p:nvPr>
        </p:nvGraphicFramePr>
        <p:xfrm>
          <a:off x="910569" y="419878"/>
          <a:ext cx="10515600" cy="563568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155186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974702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1154824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66970017"/>
                    </a:ext>
                  </a:extLst>
                </a:gridCol>
              </a:tblGrid>
              <a:tr h="1014424"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المتطلب غير الوظيفي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المعيار المطلوب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الأداة/الآلية المستخدمة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النتيجة المتوقعة في المشروع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951675"/>
                  </a:ext>
                </a:extLst>
              </a:tr>
              <a:tr h="1014424"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الأداء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تقارب سريع، استهلاك موارد معقول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OSPF + </a:t>
                      </a:r>
                      <a:r>
                        <a:rPr lang="en-US" sz="2400" dirty="0" err="1"/>
                        <a:t>Vmware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 &lt;70%&gt;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453908"/>
                  </a:ext>
                </a:extLst>
              </a:tr>
              <a:tr h="1014424">
                <a:tc>
                  <a:txBody>
                    <a:bodyPr/>
                    <a:lstStyle/>
                    <a:p>
                      <a:pPr algn="ctr"/>
                      <a:r>
                        <a:rPr lang="ar-AE" sz="2400"/>
                        <a:t>الأمان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كشف </a:t>
                      </a:r>
                      <a:r>
                        <a:rPr lang="en-US" sz="2400" dirty="0"/>
                        <a:t>77+</a:t>
                      </a:r>
                      <a:r>
                        <a:rPr lang="ar-AE" sz="24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Snort + DAI + ACLs </a:t>
                      </a:r>
                      <a:r>
                        <a:rPr lang="ar-SA" sz="2400" dirty="0"/>
                        <a:t>+</a:t>
                      </a:r>
                      <a:r>
                        <a:rPr lang="en-US" sz="2400" dirty="0"/>
                        <a:t>SSH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100% منع هجمات محاكاة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469016"/>
                  </a:ext>
                </a:extLst>
              </a:tr>
              <a:tr h="1014424"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التوافر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Uptime ≥99.99%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STP +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LibreNMS</a:t>
                      </a:r>
                      <a:r>
                        <a:rPr lang="en-US" sz="2400" dirty="0"/>
                        <a:t> Alerts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استعادة &lt;5 دقائق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769569"/>
                  </a:ext>
                </a:extLst>
              </a:tr>
              <a:tr h="1014424"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القابلية للتوسع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إضافة </a:t>
                      </a:r>
                      <a:r>
                        <a:rPr lang="en-US" sz="2400" dirty="0"/>
                        <a:t>/VLANs</a:t>
                      </a:r>
                      <a:r>
                        <a:rPr lang="ar-AE" sz="2400" dirty="0"/>
                        <a:t>أجهزة دون تعطيل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OSPF + VLANs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دعم </a:t>
                      </a:r>
                      <a:r>
                        <a:rPr lang="en-US" sz="2400" dirty="0"/>
                        <a:t>VLANs </a:t>
                      </a:r>
                      <a:r>
                        <a:rPr lang="ar-AE" sz="2400" dirty="0"/>
                        <a:t>و أجهزة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543696"/>
                  </a:ext>
                </a:extLst>
              </a:tr>
              <a:tr h="563569"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الكفاءة الاقتصادية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تكلفة شبه معدومة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مفتوح المصدر كاملاً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/>
                        <a:t>توفير </a:t>
                      </a:r>
                      <a:r>
                        <a:rPr lang="en-US" sz="2400" dirty="0"/>
                        <a:t>+</a:t>
                      </a:r>
                      <a:r>
                        <a:rPr lang="ar-AE" sz="2400" dirty="0"/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9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62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مخططات و جداول 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29</a:t>
            </a:fld>
            <a:endParaRPr lang="en-US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506"/>
            <a:ext cx="12192000" cy="6307494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3442356" y="0"/>
            <a:ext cx="5307287" cy="3903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ar-SA" b="1" dirty="0">
                <a:latin typeface="Calibri" panose="020F0502020204030204" pitchFamily="34" charset="0"/>
                <a:ea typeface="Times New Roman" panose="02020603050405020304" pitchFamily="18" charset="0"/>
              </a:rPr>
              <a:t>شكل مخطط النشاط التفصيلي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</a:rPr>
              <a:t> (Detailed Activity Diagram)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مربع نص 3"/>
          <p:cNvSpPr txBox="1"/>
          <p:nvPr/>
        </p:nvSpPr>
        <p:spPr>
          <a:xfrm>
            <a:off x="3679900" y="1925106"/>
            <a:ext cx="4995747" cy="1732494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المشكلة </a:t>
            </a:r>
            <a:endParaRPr lang="en-US" sz="4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جدول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732"/>
              </p:ext>
            </p:extLst>
          </p:nvPr>
        </p:nvGraphicFramePr>
        <p:xfrm>
          <a:off x="1371600" y="1287625"/>
          <a:ext cx="10196718" cy="41757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3527">
                  <a:extLst>
                    <a:ext uri="{9D8B030D-6E8A-4147-A177-3AD203B41FA5}">
                      <a16:colId xmlns:a16="http://schemas.microsoft.com/office/drawing/2014/main" val="1591528866"/>
                    </a:ext>
                  </a:extLst>
                </a:gridCol>
                <a:gridCol w="4461984">
                  <a:extLst>
                    <a:ext uri="{9D8B030D-6E8A-4147-A177-3AD203B41FA5}">
                      <a16:colId xmlns:a16="http://schemas.microsoft.com/office/drawing/2014/main" val="2735795132"/>
                    </a:ext>
                  </a:extLst>
                </a:gridCol>
                <a:gridCol w="4111207">
                  <a:extLst>
                    <a:ext uri="{9D8B030D-6E8A-4147-A177-3AD203B41FA5}">
                      <a16:colId xmlns:a16="http://schemas.microsoft.com/office/drawing/2014/main" val="2798885448"/>
                    </a:ext>
                  </a:extLst>
                </a:gridCol>
              </a:tblGrid>
              <a:tr h="443202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الأداة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المزايا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العيوب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6530852"/>
                  </a:ext>
                </a:extLst>
              </a:tr>
              <a:tr h="916867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Zabbix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تكلفة عالية، يتطلب خبرة في إدارة الشبكات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معقدة في الإعداد، استهلاك موارد عالي، واجهة غير سهلة للمبتدئين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4992869"/>
                  </a:ext>
                </a:extLst>
              </a:tr>
              <a:tr h="981914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Nagios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واجهة مستخدم بسيطة، تكلفة منخفضة، دعم</a:t>
                      </a:r>
                      <a:r>
                        <a:rPr lang="en-US" sz="2400" dirty="0">
                          <a:effectLst/>
                        </a:rPr>
                        <a:t> VLANs </a:t>
                      </a:r>
                      <a:r>
                        <a:rPr lang="ar-SA" sz="2400" dirty="0">
                          <a:effectLst/>
                        </a:rPr>
                        <a:t>والشبكات اللاسلكية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مرنة عالية، تكلفة منخفضة، دعم</a:t>
                      </a:r>
                      <a:r>
                        <a:rPr lang="en-US" sz="2400">
                          <a:effectLst/>
                        </a:rPr>
                        <a:t> VLANs </a:t>
                      </a:r>
                      <a:r>
                        <a:rPr lang="ar-SA" sz="2400">
                          <a:effectLst/>
                        </a:rPr>
                        <a:t>والشبكات اللاسلكية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202185"/>
                  </a:ext>
                </a:extLst>
              </a:tr>
              <a:tr h="916867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Observium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أمان قوي، دعم</a:t>
                      </a:r>
                      <a:r>
                        <a:rPr lang="en-US" sz="2400">
                          <a:effectLst/>
                        </a:rPr>
                        <a:t> VLANs </a:t>
                      </a:r>
                      <a:r>
                        <a:rPr lang="ar-SA" sz="2400">
                          <a:effectLst/>
                        </a:rPr>
                        <a:t>متقدمة، أداء عالي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تكلفة مرتفعة، يتطلب تدريباً لاستخدام الأدوات المتقدمة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610768"/>
                  </a:ext>
                </a:extLst>
              </a:tr>
              <a:tr h="916867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LibreNMS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مرنة عالية، تكلفة منخفضة، دعم واسع للبروتوكولات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واجهة مستخدم معقدة، دعم فني محدود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98444"/>
                  </a:ext>
                </a:extLst>
              </a:tr>
            </a:tbl>
          </a:graphicData>
        </a:graphic>
      </p:graphicFrame>
      <p:sp>
        <p:nvSpPr>
          <p:cNvPr id="8" name="مستطيل 7"/>
          <p:cNvSpPr/>
          <p:nvPr/>
        </p:nvSpPr>
        <p:spPr>
          <a:xfrm>
            <a:off x="4804358" y="360560"/>
            <a:ext cx="3544560" cy="555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ar-SA" sz="2800" b="1" dirty="0">
                <a:latin typeface="Calibri" panose="020F0502020204030204" pitchFamily="34" charset="0"/>
                <a:ea typeface="Times New Roman" panose="02020603050405020304" pitchFamily="18" charset="0"/>
              </a:rPr>
              <a:t>أدوات إدارة ومراقبة الشبكات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396921"/>
              </p:ext>
            </p:extLst>
          </p:nvPr>
        </p:nvGraphicFramePr>
        <p:xfrm>
          <a:off x="949713" y="1138335"/>
          <a:ext cx="10515600" cy="4264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6873">
                  <a:extLst>
                    <a:ext uri="{9D8B030D-6E8A-4147-A177-3AD203B41FA5}">
                      <a16:colId xmlns:a16="http://schemas.microsoft.com/office/drawing/2014/main" val="1294225420"/>
                    </a:ext>
                  </a:extLst>
                </a:gridCol>
                <a:gridCol w="4893527">
                  <a:extLst>
                    <a:ext uri="{9D8B030D-6E8A-4147-A177-3AD203B41FA5}">
                      <a16:colId xmlns:a16="http://schemas.microsoft.com/office/drawing/2014/main" val="323866493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68990143"/>
                    </a:ext>
                  </a:extLst>
                </a:gridCol>
              </a:tblGrid>
              <a:tr h="515302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الأداة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المزايا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العيوب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1436340"/>
                  </a:ext>
                </a:extLst>
              </a:tr>
              <a:tr h="1616742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OPNsense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واجهة حديثة وسهلة، تحديثات أمنية سريعة، دعم</a:t>
                      </a:r>
                      <a:r>
                        <a:rPr lang="en-US" sz="2400">
                          <a:effectLst/>
                        </a:rPr>
                        <a:t> Suricata </a:t>
                      </a:r>
                      <a:r>
                        <a:rPr lang="ar-SA" sz="2400">
                          <a:effectLst/>
                        </a:rPr>
                        <a:t>مدمج، تكلفة منخفضة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مجتمع دعم أصغر من</a:t>
                      </a:r>
                      <a:r>
                        <a:rPr lang="en-US" sz="2400">
                          <a:effectLst/>
                        </a:rPr>
                        <a:t> pfSense</a:t>
                      </a:r>
                      <a:r>
                        <a:rPr lang="ar-SA" sz="2400">
                          <a:effectLst/>
                        </a:rPr>
                        <a:t>، بعض الميزات المتقدمة تحتاج خبرة إضافية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607133"/>
                  </a:ext>
                </a:extLst>
              </a:tr>
              <a:tr h="1066022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IPFire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استهلاك موارد منخفض، أمان عالي، </a:t>
                      </a:r>
                      <a:r>
                        <a:rPr lang="en-US" sz="2400">
                          <a:effectLst/>
                        </a:rPr>
                        <a:t>Add-ons </a:t>
                      </a:r>
                      <a:r>
                        <a:rPr lang="ar-SA" sz="2400">
                          <a:effectLst/>
                        </a:rPr>
                        <a:t>مرنة، مناسب للشبكات الصغيرة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واجهة أقل حداثة، ميزات أقل في</a:t>
                      </a:r>
                      <a:r>
                        <a:rPr lang="en-US" sz="2400">
                          <a:effectLst/>
                        </a:rPr>
                        <a:t> IDS/IPS </a:t>
                      </a:r>
                      <a:r>
                        <a:rPr lang="ar-SA" sz="2400">
                          <a:effectLst/>
                        </a:rPr>
                        <a:t>مقارنة بالمنافسين</a:t>
                      </a:r>
                      <a:r>
                        <a:rPr lang="en-US" sz="2400">
                          <a:effectLst/>
                        </a:rPr>
                        <a:t>.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9824498"/>
                  </a:ext>
                </a:extLst>
              </a:tr>
              <a:tr h="1066022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pfSense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تكامل ممتاز مع</a:t>
                      </a:r>
                      <a:r>
                        <a:rPr lang="en-US" sz="2400" dirty="0">
                          <a:effectLst/>
                        </a:rPr>
                        <a:t> Snort</a:t>
                      </a:r>
                      <a:r>
                        <a:rPr lang="ar-SA" sz="2400" dirty="0">
                          <a:effectLst/>
                        </a:rPr>
                        <a:t>، ميزات مؤسسية كاملة، مجتمع كبير، استقرار عالي في</a:t>
                      </a:r>
                      <a:r>
                        <a:rPr lang="en-US" sz="2400" dirty="0">
                          <a:effectLst/>
                        </a:rPr>
                        <a:t> GNS3.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منحنى تعلم أعلى قليلاً، يحتاج تحديثات يدوية للقواعد الأمنية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2682808"/>
                  </a:ext>
                </a:extLst>
              </a:tr>
            </a:tbl>
          </a:graphicData>
        </a:graphic>
      </p:graphicFrame>
      <p:sp>
        <p:nvSpPr>
          <p:cNvPr id="4" name="مستطيل 3"/>
          <p:cNvSpPr/>
          <p:nvPr/>
        </p:nvSpPr>
        <p:spPr>
          <a:xfrm>
            <a:off x="3927882" y="386838"/>
            <a:ext cx="4559261" cy="555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ar-SA" sz="2800" b="1" dirty="0">
                <a:latin typeface="Calibri" panose="020F0502020204030204" pitchFamily="34" charset="0"/>
                <a:ea typeface="Times New Roman" panose="02020603050405020304" pitchFamily="18" charset="0"/>
              </a:rPr>
              <a:t>أدوات جدران الحماية مفتوحة المصدر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5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تصميم المشروع 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/>
          <p:cNvSpPr txBox="1"/>
          <p:nvPr/>
        </p:nvSpPr>
        <p:spPr>
          <a:xfrm>
            <a:off x="735980" y="479501"/>
            <a:ext cx="10917043" cy="6133172"/>
          </a:xfrm>
          <a:prstGeom prst="rect">
            <a:avLst/>
          </a:prstGeom>
          <a:solidFill>
            <a:schemeClr val="bg1"/>
          </a:solidFill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endParaRPr lang="ar-AE" sz="4400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23" y="479501"/>
            <a:ext cx="4906536" cy="2141033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23" y="2324854"/>
            <a:ext cx="4933097" cy="210061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42" y="4415420"/>
            <a:ext cx="4933097" cy="2109149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797" r="1615" b="45692"/>
          <a:stretch/>
        </p:blipFill>
        <p:spPr>
          <a:xfrm>
            <a:off x="2977375" y="638062"/>
            <a:ext cx="3376133" cy="2230510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0" y="479501"/>
            <a:ext cx="3044346" cy="2561513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03" y="3016331"/>
            <a:ext cx="1399089" cy="1399089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87" y="2868572"/>
            <a:ext cx="1705826" cy="1705826"/>
          </a:xfrm>
          <a:prstGeom prst="rect">
            <a:avLst/>
          </a:prstGeom>
        </p:spPr>
      </p:pic>
      <p:pic>
        <p:nvPicPr>
          <p:cNvPr id="10" name="صورة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255" y="5121093"/>
            <a:ext cx="1704072" cy="900318"/>
          </a:xfrm>
          <a:prstGeom prst="rect">
            <a:avLst/>
          </a:prstGeom>
        </p:spPr>
      </p:pic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33</a:t>
            </a:fld>
            <a:endParaRPr lang="en-US"/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473187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7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34</a:t>
            </a:fld>
            <a:endParaRPr lang="en-US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r="2272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6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6D8013A-D0A4-47FA-ACDD-ACEC43D5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730"/>
            <a:ext cx="10515600" cy="825695"/>
          </a:xfrm>
        </p:spPr>
        <p:txBody>
          <a:bodyPr>
            <a:normAutofit/>
          </a:bodyPr>
          <a:lstStyle/>
          <a:p>
            <a:pPr algn="ctr"/>
            <a:r>
              <a:rPr lang="ar-SA" dirty="0"/>
              <a:t>الهدف من تصميم المشروع 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1BC9ECE5-19D8-493F-88EB-7CDA4F67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35</a:t>
            </a:fld>
            <a:endParaRPr lang="en-US"/>
          </a:p>
        </p:txBody>
      </p:sp>
      <p:pic>
        <p:nvPicPr>
          <p:cNvPr id="6" name="عنصر نائب للمحتوى 5">
            <a:extLst>
              <a:ext uri="{FF2B5EF4-FFF2-40B4-BE49-F238E27FC236}">
                <a16:creationId xmlns:a16="http://schemas.microsoft.com/office/drawing/2014/main" id="{0471CA54-6ED7-4FC5-BCFD-542172DFD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578" y="1241425"/>
            <a:ext cx="9050843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1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36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008" y="680380"/>
            <a:ext cx="8515706" cy="5478695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2955556" y="136525"/>
            <a:ext cx="6280887" cy="405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ar-AE" sz="2000" b="1" dirty="0">
                <a:latin typeface="Calibri" panose="020F0502020204030204" pitchFamily="34" charset="0"/>
                <a:ea typeface="Calibri" panose="020F0502020204030204" pitchFamily="34" charset="0"/>
              </a:rPr>
              <a:t>رسم توضيحي لتوزيع الشبكات الفرعية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 (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</a:rPr>
              <a:t>Subnetting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 Diagram) –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57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515134"/>
              </p:ext>
            </p:extLst>
          </p:nvPr>
        </p:nvGraphicFramePr>
        <p:xfrm>
          <a:off x="0" y="1076735"/>
          <a:ext cx="12192000" cy="46615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2622">
                  <a:extLst>
                    <a:ext uri="{9D8B030D-6E8A-4147-A177-3AD203B41FA5}">
                      <a16:colId xmlns:a16="http://schemas.microsoft.com/office/drawing/2014/main" val="503247090"/>
                    </a:ext>
                  </a:extLst>
                </a:gridCol>
                <a:gridCol w="3031378">
                  <a:extLst>
                    <a:ext uri="{9D8B030D-6E8A-4147-A177-3AD203B41FA5}">
                      <a16:colId xmlns:a16="http://schemas.microsoft.com/office/drawing/2014/main" val="31563297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482058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533883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67289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0214474"/>
                    </a:ext>
                  </a:extLst>
                </a:gridCol>
              </a:tblGrid>
              <a:tr h="505696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رقم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المصدر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الوجهة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البروتوكول/المنفذ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الإجراء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الوصف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4540955"/>
                  </a:ext>
                </a:extLst>
              </a:tr>
              <a:tr h="103817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VLAN 50 (Guest)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 Internal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منع الضيوف من الوصول الداخلي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1690803"/>
                  </a:ext>
                </a:extLst>
              </a:tr>
              <a:tr h="1041372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VLAN 10-40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VLAN 40 (IT Servers)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TCP 80,443 (HTTP/HTTPS)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Permit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السماح بالوصول إلى</a:t>
                      </a:r>
                      <a:r>
                        <a:rPr lang="en-US" sz="2400">
                          <a:effectLst/>
                        </a:rPr>
                        <a:t> Web Server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9797435"/>
                  </a:ext>
                </a:extLst>
              </a:tr>
              <a:tr h="103817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 Internal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Any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ICMP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Permit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السماح بـ</a:t>
                      </a:r>
                      <a:r>
                        <a:rPr lang="en-US" sz="2400">
                          <a:effectLst/>
                        </a:rPr>
                        <a:t> Ping </a:t>
                      </a:r>
                      <a:r>
                        <a:rPr lang="ar-SA" sz="2400">
                          <a:effectLst/>
                        </a:rPr>
                        <a:t>للتشخيص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2516582"/>
                  </a:ext>
                </a:extLst>
              </a:tr>
              <a:tr h="103817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Any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Any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Any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Deny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Implicit Deny </a:t>
                      </a:r>
                      <a:r>
                        <a:rPr lang="ar-SA" sz="2400" dirty="0">
                          <a:effectLst/>
                        </a:rPr>
                        <a:t>قاعدة نهائية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8940696"/>
                  </a:ext>
                </a:extLst>
              </a:tr>
            </a:tbl>
          </a:graphicData>
        </a:graphic>
      </p:graphicFrame>
      <p:sp>
        <p:nvSpPr>
          <p:cNvPr id="4" name="مستطيل 3"/>
          <p:cNvSpPr/>
          <p:nvPr/>
        </p:nvSpPr>
        <p:spPr>
          <a:xfrm>
            <a:off x="2556505" y="262407"/>
            <a:ext cx="7078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قواعد</a:t>
            </a:r>
            <a:r>
              <a:rPr lang="en-US" sz="2400" b="1" dirty="0">
                <a:latin typeface="Arial" panose="020B0604020202020204" pitchFamily="34" charset="0"/>
                <a:ea typeface="Times New Roman" panose="02020603050405020304" pitchFamily="18" charset="0"/>
              </a:rPr>
              <a:t> Access Control Lists </a:t>
            </a:r>
            <a:r>
              <a:rPr lang="ar-SA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المطبقة</a:t>
            </a:r>
            <a:r>
              <a:rPr lang="en-US" sz="2400" b="1" dirty="0">
                <a:latin typeface="Arial" panose="020B0604020202020204" pitchFamily="34" charset="0"/>
                <a:ea typeface="Times New Roman" panose="02020603050405020304" pitchFamily="18" charset="0"/>
              </a:rPr>
              <a:t> (ACLs Rules) – 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SA" sz="4400" dirty="0"/>
              <a:t>الخدمات على السيرفرات </a:t>
            </a:r>
            <a:endParaRPr lang="ar-AE" sz="4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3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70502"/>
              </p:ext>
            </p:extLst>
          </p:nvPr>
        </p:nvGraphicFramePr>
        <p:xfrm>
          <a:off x="0" y="0"/>
          <a:ext cx="12192001" cy="6857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9684">
                  <a:extLst>
                    <a:ext uri="{9D8B030D-6E8A-4147-A177-3AD203B41FA5}">
                      <a16:colId xmlns:a16="http://schemas.microsoft.com/office/drawing/2014/main" val="454972348"/>
                    </a:ext>
                  </a:extLst>
                </a:gridCol>
                <a:gridCol w="2544317">
                  <a:extLst>
                    <a:ext uri="{9D8B030D-6E8A-4147-A177-3AD203B41FA5}">
                      <a16:colId xmlns:a16="http://schemas.microsoft.com/office/drawing/2014/main" val="4752508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48429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48239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431670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36463309"/>
                    </a:ext>
                  </a:extLst>
                </a:gridCol>
              </a:tblGrid>
              <a:tr h="795979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الخدمة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IP </a:t>
                      </a:r>
                      <a:r>
                        <a:rPr lang="ar-SA" sz="2400" dirty="0">
                          <a:effectLst/>
                        </a:rPr>
                        <a:t> السيرفر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البرنامج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المنافذ الرئيسية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الأقسام المصرح لها بالوصول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الأمان الرئيسي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0404273"/>
                  </a:ext>
                </a:extLst>
              </a:tr>
              <a:tr h="109462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DNS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192.168.1.12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BIND9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UDP/TCP 53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جميع الأقسام الداخلية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Allow-Query + No Recursion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2390280"/>
                  </a:ext>
                </a:extLst>
              </a:tr>
              <a:tr h="109462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Web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192.168.1.10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Apache</a:t>
                      </a:r>
                      <a:r>
                        <a:rPr lang="ar-SA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TCP 80, 443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Management, Finance, HR, IT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HTTPS + ACLs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378066"/>
                  </a:ext>
                </a:extLst>
              </a:tr>
              <a:tr h="118594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FTP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192.168.1.10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vsftpd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TCP 21, 20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Finance, HR, IT </a:t>
                      </a:r>
                      <a:r>
                        <a:rPr lang="ar-SA" sz="2400">
                          <a:effectLst/>
                        </a:rPr>
                        <a:t>محدود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FTPS + User Authentication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8880560"/>
                  </a:ext>
                </a:extLst>
              </a:tr>
              <a:tr h="79843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Mail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192.168.1.12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Postfix + Dovecot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TCP 25,587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>
                          <a:effectLst/>
                        </a:rPr>
                        <a:t>جميع الأقسام الداخلية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TLS + SPF/DKIM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4014758"/>
                  </a:ext>
                </a:extLst>
              </a:tr>
              <a:tr h="795979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DHCP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192.168.1.10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ISC-DHCP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UDP 67, 68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>
                          <a:effectLst/>
                        </a:rPr>
                        <a:t>جميع</a:t>
                      </a:r>
                      <a:r>
                        <a:rPr lang="en-US" sz="2400">
                          <a:effectLst/>
                        </a:rPr>
                        <a:t> VLANs </a:t>
                      </a:r>
                      <a:r>
                        <a:rPr lang="ar-SA" sz="2400">
                          <a:effectLst/>
                        </a:rPr>
                        <a:t>تلقائي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DHCP Snooping </a:t>
                      </a:r>
                      <a:r>
                        <a:rPr lang="ar-SA" sz="2400">
                          <a:effectLst/>
                        </a:rPr>
                        <a:t>مفعل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6494844"/>
                  </a:ext>
                </a:extLst>
              </a:tr>
              <a:tr h="1092406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AAA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192.168.1.12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FreeRADIUS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UDP 1812, 1813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400" dirty="0" err="1">
                          <a:effectLst/>
                        </a:rPr>
                        <a:t>السويتشات</a:t>
                      </a:r>
                      <a:r>
                        <a:rPr lang="en-US" sz="2400" dirty="0">
                          <a:effectLst/>
                        </a:rPr>
                        <a:t> + </a:t>
                      </a:r>
                      <a:r>
                        <a:rPr lang="en-US" sz="2400" dirty="0" err="1">
                          <a:effectLst/>
                        </a:rPr>
                        <a:t>pfSense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ar-SA" sz="2400" dirty="0">
                          <a:effectLst/>
                        </a:rPr>
                        <a:t>مصادقة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RADIUS over TLS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414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16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01336" y="221249"/>
            <a:ext cx="11658600" cy="6380272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/>
              <a:t>ضعف في العزل الشبكي بين الأقسام </a:t>
            </a:r>
            <a:endParaRPr lang="ar-AE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/>
              <a:t>صعوبة تطبيق سياسات أمان متقدمة على مستوى الطبقة الثانية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ar-SA" sz="2400" b="1" dirty="0"/>
              <a:t>محدودية في آليات مراقبة الأداء واكتشاف الأعطال أو الهجمات بشكل مبكر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ar-SA" sz="2400" b="1" dirty="0"/>
              <a:t>الاعتماد على بنية مسطحة </a:t>
            </a:r>
            <a:r>
              <a:rPr lang="en-US" sz="2400" b="1" dirty="0"/>
              <a:t> (Flat Network)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ar-AE" sz="2400" b="1" dirty="0"/>
              <a:t>غياب أنظمة المراقبة وكشف التسلل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/>
              <a:t>غياب أنظمة التوثيق والمراقبة المركزية</a:t>
            </a:r>
            <a:r>
              <a:rPr lang="en-US" sz="2400" b="1" dirty="0"/>
              <a:t> </a:t>
            </a:r>
            <a:r>
              <a:rPr lang="ar-SA" sz="2400" b="1" dirty="0"/>
              <a:t>هجمات</a:t>
            </a:r>
            <a:r>
              <a:rPr lang="en-US" sz="2400" b="1" dirty="0"/>
              <a:t> ARP Spoofing </a:t>
            </a:r>
            <a:r>
              <a:rPr lang="ar-SA" sz="2400" b="1" dirty="0"/>
              <a:t>و</a:t>
            </a:r>
            <a:r>
              <a:rPr lang="en-US" sz="2400" b="1" dirty="0"/>
              <a:t> DHCP Rogue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1" dirty="0"/>
              <a:t>توقف الخدمات نتيجة حلقات الشبكة</a:t>
            </a:r>
            <a:r>
              <a:rPr lang="en-US" sz="2400" b="1" dirty="0"/>
              <a:t> (loops) </a:t>
            </a:r>
            <a:r>
              <a:rPr lang="ar-SA" sz="2400" b="1" dirty="0"/>
              <a:t>أو غياب بروتوكولات مثل </a:t>
            </a:r>
            <a:r>
              <a:rPr lang="en-US" sz="2400" dirty="0"/>
              <a:t>STP</a:t>
            </a:r>
            <a:endParaRPr lang="ar-AE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40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73170"/>
            <a:ext cx="10972799" cy="5683180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3670608" y="-11534"/>
            <a:ext cx="4850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DNS server</a:t>
            </a:r>
            <a:endParaRPr lang="ar-AE" sz="2800" dirty="0"/>
          </a:p>
        </p:txBody>
      </p:sp>
    </p:spTree>
    <p:extLst>
      <p:ext uri="{BB962C8B-B14F-4D97-AF65-F5344CB8AC3E}">
        <p14:creationId xmlns:p14="http://schemas.microsoft.com/office/powerpoint/2010/main" val="201901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41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84" y="228923"/>
            <a:ext cx="7653486" cy="3423973"/>
          </a:xfrm>
          <a:prstGeom prst="rect">
            <a:avLst/>
          </a:prstGeom>
        </p:spPr>
      </p:pic>
      <p:pic>
        <p:nvPicPr>
          <p:cNvPr id="4" name="صورة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0" r="-266"/>
          <a:stretch/>
        </p:blipFill>
        <p:spPr bwMode="auto">
          <a:xfrm>
            <a:off x="2014883" y="3652896"/>
            <a:ext cx="7653487" cy="3068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80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42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/>
          <a:stretch/>
        </p:blipFill>
        <p:spPr>
          <a:xfrm>
            <a:off x="1373101" y="690465"/>
            <a:ext cx="9560919" cy="5669924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255625" y="67769"/>
            <a:ext cx="36807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AE" alt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شكل يوثق عمل </a:t>
            </a:r>
            <a:r>
              <a:rPr lang="en-US" alt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FTP </a:t>
            </a:r>
            <a:r>
              <a:rPr lang="ar-AE" alt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سيرفر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43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" b="6783"/>
          <a:stretch/>
        </p:blipFill>
        <p:spPr>
          <a:xfrm>
            <a:off x="1225759" y="830424"/>
            <a:ext cx="9740482" cy="5197151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32775" y="177159"/>
            <a:ext cx="41264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AE" alt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شكل يوثق عمل </a:t>
            </a:r>
            <a:r>
              <a:rPr lang="en-US" alt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MAILE </a:t>
            </a:r>
            <a:r>
              <a:rPr lang="ar-AE" alt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سيرفر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مربع نص 3"/>
          <p:cNvSpPr txBox="1"/>
          <p:nvPr/>
        </p:nvSpPr>
        <p:spPr>
          <a:xfrm>
            <a:off x="3679900" y="1925106"/>
            <a:ext cx="4995747" cy="1732494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SA" sz="4400" dirty="0"/>
              <a:t>نظام المراقبة </a:t>
            </a:r>
            <a:r>
              <a:rPr lang="ar-AE" sz="4400" dirty="0"/>
              <a:t> </a:t>
            </a:r>
            <a:endParaRPr lang="en-US" sz="4400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45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1107804"/>
            <a:ext cx="11319804" cy="5248546"/>
          </a:xfrm>
          <a:prstGeom prst="rect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8C04C27-C5E3-4E1F-A9E3-3823D5F9B7EC}"/>
              </a:ext>
            </a:extLst>
          </p:cNvPr>
          <p:cNvSpPr txBox="1"/>
          <p:nvPr/>
        </p:nvSpPr>
        <p:spPr>
          <a:xfrm>
            <a:off x="4588215" y="317241"/>
            <a:ext cx="301557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/>
              <a:t>الواجهة الخاصة بالنظام </a:t>
            </a:r>
          </a:p>
        </p:txBody>
      </p:sp>
    </p:spTree>
    <p:extLst>
      <p:ext uri="{BB962C8B-B14F-4D97-AF65-F5344CB8AC3E}">
        <p14:creationId xmlns:p14="http://schemas.microsoft.com/office/powerpoint/2010/main" val="3870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156D6A1B-BD56-44E7-956D-F74FB6C4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46</a:t>
            </a:fld>
            <a:endParaRPr lang="en-US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A52AFE4E-C07A-4F54-AA71-C35756CDE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86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47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38EE1D94-383C-46F7-9700-F929BDCB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48</a:t>
            </a:fld>
            <a:endParaRPr lang="en-US"/>
          </a:p>
        </p:txBody>
      </p:sp>
      <p:pic>
        <p:nvPicPr>
          <p:cNvPr id="3076" name="Picture 4" descr="WireGuard sarà usabile su pfSense – Mia mamma usa Linux!">
            <a:extLst>
              <a:ext uri="{FF2B5EF4-FFF2-40B4-BE49-F238E27FC236}">
                <a16:creationId xmlns:a16="http://schemas.microsoft.com/office/drawing/2014/main" id="{228E751F-BD52-4345-A181-0106BEE61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65" y="1726164"/>
            <a:ext cx="5206870" cy="267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49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1" y="1292517"/>
            <a:ext cx="10948597" cy="48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جدول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088066"/>
              </p:ext>
            </p:extLst>
          </p:nvPr>
        </p:nvGraphicFramePr>
        <p:xfrm>
          <a:off x="838199" y="2034074"/>
          <a:ext cx="10772079" cy="371515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90693">
                  <a:extLst>
                    <a:ext uri="{9D8B030D-6E8A-4147-A177-3AD203B41FA5}">
                      <a16:colId xmlns:a16="http://schemas.microsoft.com/office/drawing/2014/main" val="948711224"/>
                    </a:ext>
                  </a:extLst>
                </a:gridCol>
                <a:gridCol w="3590693">
                  <a:extLst>
                    <a:ext uri="{9D8B030D-6E8A-4147-A177-3AD203B41FA5}">
                      <a16:colId xmlns:a16="http://schemas.microsoft.com/office/drawing/2014/main" val="3832895200"/>
                    </a:ext>
                  </a:extLst>
                </a:gridCol>
                <a:gridCol w="3590693">
                  <a:extLst>
                    <a:ext uri="{9D8B030D-6E8A-4147-A177-3AD203B41FA5}">
                      <a16:colId xmlns:a16="http://schemas.microsoft.com/office/drawing/2014/main" val="3191019415"/>
                    </a:ext>
                  </a:extLst>
                </a:gridCol>
              </a:tblGrid>
              <a:tr h="464395">
                <a:tc>
                  <a:txBody>
                    <a:bodyPr/>
                    <a:lstStyle/>
                    <a:p>
                      <a:pPr algn="ctr"/>
                      <a:r>
                        <a:rPr lang="ar-AE" sz="1800" b="1">
                          <a:cs typeface="+mn-cs"/>
                        </a:rPr>
                        <a:t>المرجع / التقرير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 b="1" dirty="0">
                          <a:cs typeface="+mn-cs"/>
                        </a:rPr>
                        <a:t>الإحصائية الرئيسية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b="1" dirty="0">
                          <a:cs typeface="+mn-cs"/>
                        </a:rPr>
                        <a:t>السبب الرئيسي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348869"/>
                  </a:ext>
                </a:extLst>
              </a:tr>
              <a:tr h="812691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cs typeface="+mn-cs"/>
                        </a:rPr>
                        <a:t>Cisco Annual Cybersecurity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 b="1" dirty="0">
                          <a:cs typeface="+mn-cs"/>
                        </a:rPr>
                        <a:t>77% من المنظمات تعاني هجمات داخلية بسبب </a:t>
                      </a:r>
                      <a:r>
                        <a:rPr lang="en-US" sz="1800" b="1" dirty="0">
                          <a:cs typeface="+mn-cs"/>
                        </a:rPr>
                        <a:t>Flat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b="1" dirty="0">
                          <a:cs typeface="+mn-cs"/>
                        </a:rPr>
                        <a:t>اعتماد على بنية مسطحة بدون عزل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044760"/>
                  </a:ext>
                </a:extLst>
              </a:tr>
              <a:tr h="812691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cs typeface="+mn-cs"/>
                        </a:rPr>
                        <a:t>ENISA Threat Landscape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 b="1" dirty="0">
                          <a:cs typeface="+mn-cs"/>
                        </a:rPr>
                        <a:t>58% من الاختراقات تنتج عن</a:t>
                      </a:r>
                      <a:endParaRPr lang="ar-SA" sz="1800" b="1" dirty="0">
                        <a:cs typeface="+mn-cs"/>
                      </a:endParaRPr>
                    </a:p>
                    <a:p>
                      <a:pPr algn="ctr" rtl="1"/>
                      <a:r>
                        <a:rPr lang="ar-AE" sz="1800" b="1" dirty="0">
                          <a:cs typeface="+mn-cs"/>
                        </a:rPr>
                        <a:t> ضعف </a:t>
                      </a:r>
                      <a:r>
                        <a:rPr lang="en-US" sz="1800" b="1" dirty="0">
                          <a:cs typeface="+mn-cs"/>
                        </a:rPr>
                        <a:t>Layer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b="1" dirty="0">
                          <a:cs typeface="+mn-cs"/>
                        </a:rPr>
                        <a:t>غياب أمان </a:t>
                      </a:r>
                      <a:r>
                        <a:rPr lang="en-US" sz="1800" b="1" dirty="0">
                          <a:cs typeface="+mn-cs"/>
                        </a:rPr>
                        <a:t>Layer 2</a:t>
                      </a:r>
                    </a:p>
                    <a:p>
                      <a:pPr algn="ctr"/>
                      <a:r>
                        <a:rPr lang="ar-AE" sz="1800" b="1" dirty="0">
                          <a:cs typeface="+mn-cs"/>
                        </a:rPr>
                        <a:t>عدم تفعيل </a:t>
                      </a:r>
                      <a:r>
                        <a:rPr lang="en-US" sz="1800" b="1" dirty="0">
                          <a:cs typeface="+mn-cs"/>
                        </a:rPr>
                        <a:t>STP، DAI، Port Security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642242"/>
                  </a:ext>
                </a:extLst>
              </a:tr>
              <a:tr h="812691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cs typeface="+mn-cs"/>
                        </a:rPr>
                        <a:t>SANS Institute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 b="1" dirty="0">
                          <a:cs typeface="+mn-cs"/>
                        </a:rPr>
                        <a:t>غياب </a:t>
                      </a:r>
                      <a:r>
                        <a:rPr lang="en-US" sz="1800" b="1" dirty="0">
                          <a:cs typeface="+mn-cs"/>
                        </a:rPr>
                        <a:t>NMS </a:t>
                      </a:r>
                      <a:r>
                        <a:rPr lang="ar-SA" sz="1800" b="1" dirty="0">
                          <a:cs typeface="+mn-cs"/>
                        </a:rPr>
                        <a:t> </a:t>
                      </a:r>
                      <a:r>
                        <a:rPr lang="ar-AE" sz="1800" b="1" dirty="0">
                          <a:cs typeface="+mn-cs"/>
                        </a:rPr>
                        <a:t>يؤدي إلى كشف متأخر لـ 72% من التهديدات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b="1" dirty="0">
                          <a:cs typeface="+mn-cs"/>
                        </a:rPr>
                        <a:t>عدم وجود مراقبة مركزية </a:t>
                      </a:r>
                      <a:r>
                        <a:rPr lang="en-US" sz="1800" b="1" dirty="0">
                          <a:cs typeface="+mn-cs"/>
                        </a:rPr>
                        <a:t>Syslog + Alerts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21306"/>
                  </a:ext>
                </a:extLst>
              </a:tr>
              <a:tr h="812691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cs typeface="+mn-cs"/>
                        </a:rPr>
                        <a:t>Kaspersky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800" b="1" dirty="0">
                          <a:cs typeface="+mn-cs"/>
                        </a:rPr>
                        <a:t>زيادة الهجمات </a:t>
                      </a:r>
                      <a:r>
                        <a:rPr lang="ar-AE" sz="1800" b="1" dirty="0" err="1">
                          <a:cs typeface="+mn-cs"/>
                        </a:rPr>
                        <a:t>السيبرانية</a:t>
                      </a:r>
                      <a:r>
                        <a:rPr lang="ar-AE" sz="1800" b="1" dirty="0">
                          <a:cs typeface="+mn-cs"/>
                        </a:rPr>
                        <a:t> في المنطقة بنسبة 48%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b="1" dirty="0">
                          <a:cs typeface="+mn-cs"/>
                        </a:rPr>
                        <a:t>بنى تحتية قديمة + ضعف الوعي الأمني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483169"/>
                  </a:ext>
                </a:extLst>
              </a:tr>
            </a:tbl>
          </a:graphicData>
        </a:graphic>
      </p:graphicFrame>
      <p:sp useBgFill="1">
        <p:nvSpPr>
          <p:cNvPr id="5" name="مربع نص 4"/>
          <p:cNvSpPr txBox="1"/>
          <p:nvPr/>
        </p:nvSpPr>
        <p:spPr>
          <a:xfrm>
            <a:off x="838198" y="567422"/>
            <a:ext cx="10772079" cy="1082689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r>
              <a:rPr lang="ar-AE" sz="3600" dirty="0"/>
              <a:t>زيادة الهجمات </a:t>
            </a:r>
            <a:r>
              <a:rPr lang="ar-AE" sz="3600" dirty="0" err="1"/>
              <a:t>السيبرانية</a:t>
            </a:r>
            <a:r>
              <a:rPr lang="ar-AE" sz="3600" dirty="0"/>
              <a:t> في سوريا والشرق الأوسط، وفقاً </a:t>
            </a:r>
            <a:r>
              <a:rPr lang="ar-SA" sz="3600" dirty="0"/>
              <a:t>ل</a:t>
            </a:r>
            <a:r>
              <a:rPr lang="ar-AE" sz="3600" dirty="0"/>
              <a:t>لتقارير.</a:t>
            </a:r>
          </a:p>
        </p:txBody>
      </p:sp>
    </p:spTree>
    <p:extLst>
      <p:ext uri="{BB962C8B-B14F-4D97-AF65-F5344CB8AC3E}">
        <p14:creationId xmlns:p14="http://schemas.microsoft.com/office/powerpoint/2010/main" val="376150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مربع نص 2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الاختبارات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950191"/>
              </p:ext>
            </p:extLst>
          </p:nvPr>
        </p:nvGraphicFramePr>
        <p:xfrm>
          <a:off x="0" y="0"/>
          <a:ext cx="12192000" cy="693264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566649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81044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84197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482697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73647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0410273"/>
                    </a:ext>
                  </a:extLst>
                </a:gridCol>
              </a:tblGrid>
              <a:tr h="880731"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نوع الاختبار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الأداة / السيناريو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النتيجة المتوقعة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النتيجة الفعلية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وقت الاستجابة / التنبيه في </a:t>
                      </a:r>
                      <a:r>
                        <a:rPr lang="en-US" sz="1800" dirty="0" err="1"/>
                        <a:t>LibreNMS</a:t>
                      </a:r>
                      <a:endParaRPr lang="en-US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الملاحظة النهائية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86332799"/>
                  </a:ext>
                </a:extLst>
              </a:tr>
              <a:tr h="1277402"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عزل </a:t>
                      </a:r>
                      <a:r>
                        <a:rPr lang="en-US" sz="1800"/>
                        <a:t>VLANs (Guest → Finance Server)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Ping/Traceroute </a:t>
                      </a:r>
                      <a:r>
                        <a:rPr lang="ar-AE" sz="1800"/>
                        <a:t>من </a:t>
                      </a:r>
                      <a:r>
                        <a:rPr lang="en-US" sz="1800"/>
                        <a:t>VLAN 50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رفض كامل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رفض 100% (</a:t>
                      </a:r>
                      <a:r>
                        <a:rPr lang="en-US" sz="1800"/>
                        <a:t>Blocked by ACLs)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&lt; 1 ثانية (</a:t>
                      </a:r>
                      <a:r>
                        <a:rPr lang="en-US" sz="1800"/>
                        <a:t>Blocked Log)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نجاح كامل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010649632"/>
                  </a:ext>
                </a:extLst>
              </a:tr>
              <a:tr h="88073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Rogue DHCP</a:t>
                      </a:r>
                      <a:endParaRPr lang="ar-A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dhcpstarv</a:t>
                      </a:r>
                      <a:r>
                        <a:rPr lang="en-US" sz="1800" dirty="0"/>
                        <a:t> </a:t>
                      </a:r>
                      <a:r>
                        <a:rPr lang="ar-AE" sz="1800" dirty="0"/>
                        <a:t>من منفذ غير موثوق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رفض الخادم المزيف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رفض 100% (</a:t>
                      </a:r>
                      <a:r>
                        <a:rPr lang="en-US" sz="1800" dirty="0"/>
                        <a:t>DHCP Snooping)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&lt; 1 دقيقة (</a:t>
                      </a:r>
                      <a:r>
                        <a:rPr lang="en-US" sz="1800" dirty="0"/>
                        <a:t>High Alert)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Snooping </a:t>
                      </a:r>
                      <a:r>
                        <a:rPr lang="ar-AE" sz="1800" dirty="0"/>
                        <a:t>فعال تماماً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055409004"/>
                  </a:ext>
                </a:extLst>
              </a:tr>
              <a:tr h="88073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 Security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MAC Flooding</a:t>
                      </a:r>
                      <a:r>
                        <a:rPr lang="ar-SA" sz="1800" dirty="0"/>
                        <a:t> </a:t>
                      </a:r>
                      <a:br>
                        <a:rPr lang="ar-SA" sz="1800" dirty="0"/>
                      </a:br>
                      <a:r>
                        <a:rPr lang="en-US" sz="1800" dirty="0"/>
                        <a:t> </a:t>
                      </a:r>
                      <a:r>
                        <a:rPr lang="ar-AE" sz="1800" dirty="0"/>
                        <a:t>من </a:t>
                      </a:r>
                      <a:r>
                        <a:rPr lang="en-US" sz="1800" dirty="0"/>
                        <a:t>PC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تعطيل المنفذ + تنبيه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تعطيل المنفذ + تسجيل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 &lt;</a:t>
                      </a:r>
                      <a:r>
                        <a:rPr lang="ar-AE" sz="1800" dirty="0"/>
                        <a:t>30</a:t>
                      </a:r>
                      <a:r>
                        <a:rPr lang="en-US" sz="1800" dirty="0"/>
                        <a:t> </a:t>
                      </a:r>
                      <a:r>
                        <a:rPr lang="ar-AE" sz="1800" dirty="0"/>
                        <a:t> ثانية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(High Alert)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 Shutdown </a:t>
                      </a:r>
                      <a:r>
                        <a:rPr lang="ar-AE" sz="1800" dirty="0"/>
                        <a:t>ناجح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010720026"/>
                  </a:ext>
                </a:extLst>
              </a:tr>
              <a:tr h="880731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Port Scanning </a:t>
                      </a:r>
                      <a:r>
                        <a:rPr lang="ar-AE" sz="1800"/>
                        <a:t>محاكاة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Nmap -sS -T4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كشف وتنبيه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كشف وحظر 100%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</a:t>
                      </a:r>
                      <a:r>
                        <a:rPr lang="ar-AE" sz="1800" dirty="0"/>
                        <a:t> 1 دقيقة </a:t>
                      </a:r>
                      <a:br>
                        <a:rPr lang="ar-SA" sz="1800" dirty="0"/>
                      </a:br>
                      <a:r>
                        <a:rPr lang="en-US" sz="1800" dirty="0"/>
                        <a:t>(Critical Alert)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Snort </a:t>
                      </a:r>
                      <a:r>
                        <a:rPr lang="ar-SA" sz="1800" dirty="0"/>
                        <a:t> </a:t>
                      </a:r>
                      <a:r>
                        <a:rPr lang="en-US" sz="1800" dirty="0"/>
                        <a:t> </a:t>
                      </a:r>
                      <a:r>
                        <a:rPr lang="ar-AE" sz="1800" dirty="0"/>
                        <a:t>ناجح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252817141"/>
                  </a:ext>
                </a:extLst>
              </a:tr>
              <a:tr h="880731">
                <a:tc>
                  <a:txBody>
                    <a:bodyPr/>
                    <a:lstStyle/>
                    <a:p>
                      <a:pPr algn="ctr"/>
                      <a:r>
                        <a:rPr lang="ar-AE" sz="1800"/>
                        <a:t>الوصول إلى </a:t>
                      </a:r>
                      <a:r>
                        <a:rPr lang="en-US" sz="1800"/>
                        <a:t>Web Server (HTTPS)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Browser </a:t>
                      </a:r>
                      <a:r>
                        <a:rPr lang="ar-AE" sz="1800" dirty="0"/>
                        <a:t>من </a:t>
                      </a:r>
                      <a:r>
                        <a:rPr lang="en-US" sz="1800" dirty="0"/>
                        <a:t>VLAN 10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ناجح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ناجح </a:t>
                      </a:r>
                      <a:r>
                        <a:rPr lang="en-US" sz="1800" dirty="0"/>
                        <a:t>(HTTPS)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—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وصول آمن وسريع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467289536"/>
                  </a:ext>
                </a:extLst>
              </a:tr>
              <a:tr h="12515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Uptime Monitoring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Simulate Device Shutdown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تنبيه فوري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1800" dirty="0"/>
                        <a:t>تنبيه خلال 30 ثانية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</a:t>
                      </a:r>
                      <a:r>
                        <a:rPr lang="ar-AE" sz="1800" dirty="0"/>
                        <a:t> 30 ثانية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(Alert: Device Down)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LibreNMS</a:t>
                      </a:r>
                      <a:r>
                        <a:rPr lang="en-US" sz="1800" dirty="0"/>
                        <a:t> </a:t>
                      </a:r>
                      <a:r>
                        <a:rPr lang="ar-SA" sz="1800" dirty="0"/>
                        <a:t> </a:t>
                      </a:r>
                      <a:r>
                        <a:rPr lang="ar-AE" sz="1800" dirty="0"/>
                        <a:t>فعال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388317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51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52</a:t>
            </a:fld>
            <a:endParaRPr lang="en-US"/>
          </a:p>
        </p:txBody>
      </p:sp>
      <p:pic>
        <p:nvPicPr>
          <p:cNvPr id="3" name="صورة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0" y="699796"/>
            <a:ext cx="5561045" cy="5458410"/>
          </a:xfrm>
          <a:prstGeom prst="rect">
            <a:avLst/>
          </a:prstGeom>
        </p:spPr>
      </p:pic>
      <p:pic>
        <p:nvPicPr>
          <p:cNvPr id="4" name="صورة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99795"/>
            <a:ext cx="6005804" cy="545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53</a:t>
            </a:fld>
            <a:endParaRPr lang="en-US"/>
          </a:p>
        </p:txBody>
      </p:sp>
      <p:sp>
        <p:nvSpPr>
          <p:cNvPr id="3" name="مستطيل 2"/>
          <p:cNvSpPr/>
          <p:nvPr/>
        </p:nvSpPr>
        <p:spPr>
          <a:xfrm>
            <a:off x="167269" y="902339"/>
            <a:ext cx="117979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b="1" dirty="0"/>
              <a:t>الخاتمة الرئيسية</a:t>
            </a:r>
            <a:endParaRPr lang="ar-A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نجح المشروع في تقديم حل شامل مفتوح المصدر </a:t>
            </a:r>
            <a:br>
              <a:rPr lang="ar-SA" sz="2400" dirty="0"/>
            </a:br>
            <a:r>
              <a:rPr lang="ar-AE" sz="2400" dirty="0"/>
              <a:t>واقتصادي لتصميم وتأمين ومراقبة شبكة مؤسسية.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حقق عزل كامل بـ </a:t>
            </a:r>
            <a:r>
              <a:rPr lang="en-US" sz="2400" dirty="0"/>
              <a:t>VLANs، </a:t>
            </a:r>
            <a:r>
              <a:rPr lang="ar-AE" sz="2400" dirty="0"/>
              <a:t>أمان </a:t>
            </a:r>
            <a:r>
              <a:rPr lang="en-US" sz="2400" dirty="0"/>
              <a:t>Layer 2 </a:t>
            </a:r>
            <a:r>
              <a:rPr lang="ar-AE" sz="2400" dirty="0"/>
              <a:t>متقدم، توجيه ديناميكي،</a:t>
            </a:r>
            <a:br>
              <a:rPr lang="ar-SA" sz="2400" dirty="0"/>
            </a:br>
            <a:r>
              <a:rPr lang="ar-AE" sz="2400" dirty="0"/>
              <a:t> جدار حماية </a:t>
            </a:r>
            <a:r>
              <a:rPr lang="en-US" sz="2400" dirty="0" err="1"/>
              <a:t>pfSense</a:t>
            </a:r>
            <a:r>
              <a:rPr lang="en-US" sz="2400" dirty="0"/>
              <a:t>، </a:t>
            </a:r>
            <a:r>
              <a:rPr lang="ar-AE" sz="2400" dirty="0"/>
              <a:t>كشف اقتحام </a:t>
            </a:r>
            <a:r>
              <a:rPr lang="en-US" sz="2400" dirty="0"/>
              <a:t>Snort، </a:t>
            </a:r>
            <a:r>
              <a:rPr lang="ar-AE" sz="2400" dirty="0"/>
              <a:t>ومراقبة مركزية </a:t>
            </a:r>
            <a:r>
              <a:rPr lang="en-US" sz="2400" dirty="0" err="1"/>
              <a:t>LibreNMS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منع 100% من الهجمات المحاكاة </a:t>
            </a:r>
            <a:r>
              <a:rPr lang="en-US" sz="2400" dirty="0"/>
              <a:t>ARP Spoofing، DHCP </a:t>
            </a:r>
            <a:r>
              <a:rPr lang="en-US" sz="2400" dirty="0" err="1"/>
              <a:t>Rogue،DoS</a:t>
            </a:r>
            <a:r>
              <a:rPr lang="en-US" sz="2400" dirty="0"/>
              <a:t> </a:t>
            </a:r>
            <a:r>
              <a:rPr lang="ar-AE" sz="2400" dirty="0"/>
              <a:t> توفير تكلفة 90%+ مقارنة بالحلول التجارية، مع امتثال لـ </a:t>
            </a:r>
            <a:r>
              <a:rPr lang="en-US" sz="2400" dirty="0"/>
              <a:t>NIST </a:t>
            </a:r>
            <a:r>
              <a:rPr lang="ar-AE" sz="2400" dirty="0"/>
              <a:t>وأفضل ممارسات </a:t>
            </a:r>
            <a:r>
              <a:rPr lang="en-US" sz="2400" dirty="0"/>
              <a:t>Cisco</a:t>
            </a:r>
            <a:r>
              <a:rPr lang="ar-AE" sz="2400" dirty="0"/>
              <a:t> .</a:t>
            </a:r>
            <a:endParaRPr lang="en-US" sz="2400" dirty="0"/>
          </a:p>
          <a:p>
            <a:r>
              <a:rPr lang="ar-AE" sz="2400" b="1" dirty="0"/>
              <a:t>التوصيات النهائية (نقاط مختصرة):</a:t>
            </a:r>
            <a:endParaRPr lang="ar-A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الانتقال التدريجي إلى بيئة إنتاج حقيقية.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تحديث قواعد </a:t>
            </a:r>
            <a:r>
              <a:rPr lang="en-US" sz="2400" dirty="0"/>
              <a:t>Snort</a:t>
            </a:r>
            <a:r>
              <a:rPr lang="ar-SA" sz="2400" dirty="0"/>
              <a:t> </a:t>
            </a:r>
            <a:r>
              <a:rPr lang="en-US" sz="2400" dirty="0"/>
              <a:t> </a:t>
            </a:r>
            <a:r>
              <a:rPr lang="ar-AE" sz="2400" dirty="0"/>
              <a:t>و </a:t>
            </a:r>
            <a:r>
              <a:rPr lang="en-US" sz="2400" dirty="0"/>
              <a:t>Firewall Rules</a:t>
            </a:r>
            <a:r>
              <a:rPr lang="ar-SA" sz="2400" dirty="0"/>
              <a:t> </a:t>
            </a:r>
            <a:r>
              <a:rPr lang="ar-AE" sz="2400" dirty="0"/>
              <a:t>شهرياً لمواكبة التهديدات.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تدريب فريق </a:t>
            </a:r>
            <a:r>
              <a:rPr lang="en-US" sz="2400" dirty="0"/>
              <a:t>IT </a:t>
            </a:r>
            <a:r>
              <a:rPr lang="ar-SA" sz="2400" dirty="0"/>
              <a:t> ع</a:t>
            </a:r>
            <a:r>
              <a:rPr lang="ar-AE" sz="2400" dirty="0" err="1"/>
              <a:t>لى</a:t>
            </a:r>
            <a:r>
              <a:rPr lang="ar-AE" sz="2400" dirty="0"/>
              <a:t> </a:t>
            </a:r>
            <a:r>
              <a:rPr lang="en-US" sz="2400" dirty="0" err="1"/>
              <a:t>pfSense</a:t>
            </a:r>
            <a:r>
              <a:rPr lang="en-US" sz="2400" dirty="0"/>
              <a:t>، Snort، </a:t>
            </a:r>
            <a:r>
              <a:rPr lang="ar-AE" sz="2400" dirty="0"/>
              <a:t>و </a:t>
            </a:r>
            <a:r>
              <a:rPr lang="en-US" sz="2400" dirty="0" err="1"/>
              <a:t>LibreNMS</a:t>
            </a:r>
            <a:r>
              <a:rPr lang="ar-AE" sz="2400" dirty="0"/>
              <a:t> 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ar-AE" sz="2400" dirty="0"/>
              <a:t>نشر المشروع كحل مفتوح على </a:t>
            </a:r>
            <a:r>
              <a:rPr lang="en-US" sz="2400" dirty="0"/>
              <a:t>GitHub </a:t>
            </a:r>
            <a:r>
              <a:rPr lang="ar-SA" sz="2400" dirty="0"/>
              <a:t> </a:t>
            </a:r>
            <a:r>
              <a:rPr lang="ar-AE" sz="2400" dirty="0"/>
              <a:t>ليستفيد منه المجتمع التقني العربي.</a:t>
            </a:r>
          </a:p>
        </p:txBody>
      </p:sp>
      <p:sp>
        <p:nvSpPr>
          <p:cNvPr id="4" name="مستطيل 3"/>
          <p:cNvSpPr/>
          <p:nvPr/>
        </p:nvSpPr>
        <p:spPr>
          <a:xfrm>
            <a:off x="1481254" y="5493996"/>
            <a:ext cx="9170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sz="2400" b="1" dirty="0"/>
              <a:t>"شبكة آمنة واقتصادية مفتوحة المصدر – نموذج عملي للمؤسسات السورية والعربية"</a:t>
            </a:r>
          </a:p>
        </p:txBody>
      </p:sp>
    </p:spTree>
    <p:extLst>
      <p:ext uri="{BB962C8B-B14F-4D97-AF65-F5344CB8AC3E}">
        <p14:creationId xmlns:p14="http://schemas.microsoft.com/office/powerpoint/2010/main" val="177077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ts val="7500"/>
              </a:lnSpc>
            </a:pPr>
            <a:r>
              <a:rPr lang="ar-EG" sz="4400" dirty="0">
                <a:latin typeface="Arial"/>
                <a:ea typeface="Arial"/>
                <a:cs typeface="Arial"/>
                <a:sym typeface="Arial"/>
                <a:rtl/>
              </a:rPr>
              <a:t>الآفاق المستقبلية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55</a:t>
            </a:fld>
            <a:endParaRPr lang="en-US"/>
          </a:p>
        </p:txBody>
      </p:sp>
      <p:sp>
        <p:nvSpPr>
          <p:cNvPr id="2" name="مستطيل 1"/>
          <p:cNvSpPr/>
          <p:nvPr/>
        </p:nvSpPr>
        <p:spPr>
          <a:xfrm>
            <a:off x="457199" y="925551"/>
            <a:ext cx="11511776" cy="5286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إضافة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 SD-WAN </a:t>
            </a: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للفرع المتعددة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توسيع </a:t>
            </a:r>
            <a:r>
              <a:rPr lang="ar-SA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الطبولوجيا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 لتشمل فروع متعددة متصلة عبر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SD-WAN 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باستخدام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pfSense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OPNsense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مع 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WireGuard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، مع توجيه ذكي للحركة وتحسين الأداء عبر روابط متعددة 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(MPLS + Internet)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تكامل مع أنظمة الذكاء الاصطناعي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دمج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AI/ML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لتحليل السجلات في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LibreNMS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ELK Stack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، لاكتشاف </a:t>
            </a:r>
            <a:r>
              <a:rPr lang="ar-SA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الانوماليات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(Anomaly Detection)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تلقائياً، وتحديث قواعد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Snort 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ديناميكياً بناءً على التهديدات الجديدة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دعم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</a:rPr>
              <a:t>IoT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وشبكات لاسلكية متقدمة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إضافة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VLAN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منفصل لأجهزة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IoT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مع سياسات أمان خاصة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(Device Profiling)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، وتكامل مع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Wi-Fi 6 controllers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لدعم الوصول اللاسلكي الآمن عبر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WPA3-Enterprise.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تطوير واجهة إدارة مركزية مخصصة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بناء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Dashboard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مخصص باستخدام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PHP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Python Flask 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يجمع بيانات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pfSense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LibreNMS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في واجهة واحدة عربية، مع تقارير تلقائية وتنبيهات عبر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WhatsApp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Telegram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 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التوسع في الحوسبة السحابية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نقل جزء من الخدمات مثل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</a:rPr>
              <a:t>LibreNMS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Backup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إلى سحابة محلية أو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AWS/Azure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لتحقيق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High Availability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و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 Disaster Recovery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أفضل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البحث والتطوير الأكاديمي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استخدام المشروع كنموذج بحثي في الجامعات السورية </a:t>
            </a:r>
            <a:r>
              <a:rPr lang="ar-AE" sz="20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</a:rPr>
              <a:t>التطبيق في القطاعات الحيوية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lang="ar-SA" sz="2000" dirty="0">
                <a:latin typeface="Calibri" panose="020F0502020204030204" pitchFamily="34" charset="0"/>
                <a:ea typeface="Calibri" panose="020F0502020204030204" pitchFamily="34" charset="0"/>
              </a:rPr>
              <a:t>تكييف الحل لقطاعات محددة مثل البنوك مع، المستشفيات، أو الجهات الحكومية، مع إضافة تشفير كامل للبيانات في الراحة والتنقل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9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مربع نص 1"/>
          <p:cNvSpPr txBox="1"/>
          <p:nvPr/>
        </p:nvSpPr>
        <p:spPr>
          <a:xfrm>
            <a:off x="3389971" y="2520175"/>
            <a:ext cx="5876693" cy="1605776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lvl="0" algn="ctr" rtl="0">
              <a:buClr>
                <a:srgbClr val="000000"/>
              </a:buClr>
              <a:buSzPts val="5700"/>
            </a:pPr>
            <a:r>
              <a:rPr lang="en-US" sz="4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Thank you</a:t>
            </a: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مربع نص 4"/>
          <p:cNvSpPr txBox="1"/>
          <p:nvPr/>
        </p:nvSpPr>
        <p:spPr>
          <a:xfrm>
            <a:off x="3657598" y="2426911"/>
            <a:ext cx="4995747" cy="1732494"/>
          </a:xfrm>
          <a:prstGeom prst="rect">
            <a:avLst/>
          </a:prstGeom>
          <a:effectLst>
            <a:outerShdw blurRad="88900" dist="101600" dir="5160000" algn="ctr" rotWithShape="0">
              <a:srgbClr val="000000">
                <a:alpha val="48000"/>
              </a:srgb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txBody>
          <a:bodyPr wrap="square" rtlCol="0" anchor="ctr" anchorCtr="0">
            <a:noAutofit/>
            <a:sp3d extrusionH="57150">
              <a:bevelT w="57150" h="38100" prst="artDeco"/>
            </a:sp3d>
          </a:bodyPr>
          <a:lstStyle/>
          <a:p>
            <a:pPr algn="ctr">
              <a:lnSpc>
                <a:spcPct val="150000"/>
              </a:lnSpc>
            </a:pPr>
            <a:r>
              <a:rPr lang="ar-AE" sz="4400" dirty="0"/>
              <a:t>الحل المقترح </a:t>
            </a:r>
            <a:endParaRPr lang="en-US" sz="4400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560E93AD-412A-496B-8ED4-B1C8A3B1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7</a:t>
            </a:fld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323AD62-73A0-4A78-80FE-2F4B0E84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"/>
            <a:ext cx="12192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0D2C6EEE-267D-462A-8D69-4FDDEB39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8</a:t>
            </a:fld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9AFEE88-88EE-44C2-BD43-FB2434C7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80" y="721360"/>
            <a:ext cx="919480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6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15717F88-79DA-4D52-86A4-F6F13EA6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94C2-3DDB-43F9-91AB-EBCB2FD8CCFE}" type="slidenum">
              <a:rPr lang="en-US" smtClean="0"/>
              <a:t>9</a:t>
            </a:fld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8AA53035-15FE-4ABD-B71F-EAD10CB3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19" y="731520"/>
            <a:ext cx="9011921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1937</Words>
  <Application>Microsoft Office PowerPoint</Application>
  <PresentationFormat>شاشة عريضة</PresentationFormat>
  <Paragraphs>452</Paragraphs>
  <Slides>56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Symbol</vt:lpstr>
      <vt:lpstr>Times New Roman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الهدف من تصميم المشروع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Microsoft (C)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salh</dc:creator>
  <cp:lastModifiedBy>abood ballan</cp:lastModifiedBy>
  <cp:revision>96</cp:revision>
  <dcterms:created xsi:type="dcterms:W3CDTF">2025-04-16T22:08:53Z</dcterms:created>
  <dcterms:modified xsi:type="dcterms:W3CDTF">2026-01-17T08:36:35Z</dcterms:modified>
</cp:coreProperties>
</file>